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39"/>
  </p:notesMasterIdLst>
  <p:handoutMasterIdLst>
    <p:handoutMasterId r:id="rId40"/>
  </p:handoutMasterIdLst>
  <p:sldIdLst>
    <p:sldId id="256" r:id="rId2"/>
    <p:sldId id="329" r:id="rId3"/>
    <p:sldId id="286" r:id="rId4"/>
    <p:sldId id="350" r:id="rId5"/>
    <p:sldId id="402" r:id="rId6"/>
    <p:sldId id="383" r:id="rId7"/>
    <p:sldId id="284" r:id="rId8"/>
    <p:sldId id="347" r:id="rId9"/>
    <p:sldId id="338" r:id="rId10"/>
    <p:sldId id="378" r:id="rId11"/>
    <p:sldId id="380" r:id="rId12"/>
    <p:sldId id="342" r:id="rId13"/>
    <p:sldId id="343" r:id="rId14"/>
    <p:sldId id="318" r:id="rId15"/>
    <p:sldId id="357" r:id="rId16"/>
    <p:sldId id="397" r:id="rId17"/>
    <p:sldId id="321" r:id="rId18"/>
    <p:sldId id="322" r:id="rId19"/>
    <p:sldId id="319" r:id="rId20"/>
    <p:sldId id="353" r:id="rId21"/>
    <p:sldId id="354" r:id="rId22"/>
    <p:sldId id="359" r:id="rId23"/>
    <p:sldId id="386" r:id="rId24"/>
    <p:sldId id="390" r:id="rId25"/>
    <p:sldId id="387" r:id="rId26"/>
    <p:sldId id="389" r:id="rId27"/>
    <p:sldId id="388" r:id="rId28"/>
    <p:sldId id="396" r:id="rId29"/>
    <p:sldId id="392" r:id="rId30"/>
    <p:sldId id="391" r:id="rId31"/>
    <p:sldId id="395" r:id="rId32"/>
    <p:sldId id="393" r:id="rId33"/>
    <p:sldId id="398" r:id="rId34"/>
    <p:sldId id="399" r:id="rId35"/>
    <p:sldId id="400" r:id="rId36"/>
    <p:sldId id="401" r:id="rId37"/>
    <p:sldId id="384" r:id="rId38"/>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99CB38"/>
    <a:srgbClr val="51C3F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8" autoAdjust="0"/>
    <p:restoredTop sz="94434" autoAdjust="0"/>
  </p:normalViewPr>
  <p:slideViewPr>
    <p:cSldViewPr snapToGrid="0">
      <p:cViewPr varScale="1">
        <p:scale>
          <a:sx n="74" d="100"/>
          <a:sy n="74" d="100"/>
        </p:scale>
        <p:origin x="-348" y="-90"/>
      </p:cViewPr>
      <p:guideLst>
        <p:guide orient="horz" pos="2160"/>
        <p:guide pos="3840"/>
      </p:guideLst>
    </p:cSldViewPr>
  </p:slideViewPr>
  <p:notesTextViewPr>
    <p:cViewPr>
      <p:scale>
        <a:sx n="3" d="2"/>
        <a:sy n="3" d="2"/>
      </p:scale>
      <p:origin x="0" y="0"/>
    </p:cViewPr>
  </p:notesTextViewPr>
  <p:notesViewPr>
    <p:cSldViewPr snapToGrid="0">
      <p:cViewPr varScale="1">
        <p:scale>
          <a:sx n="54" d="100"/>
          <a:sy n="54"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handoutMaster" Target="handoutMasters/handout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pt-BR"/>
          </a:p>
        </p:txBody>
      </p:sp>
      <p:sp>
        <p:nvSpPr>
          <p:cNvPr id="3" name="Espaço Reservado para Data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C506D7DE-26FC-4DB3-B72D-E6D65F941666}" type="datetimeFigureOut">
              <a:rPr lang="pt-BR" smtClean="0"/>
              <a:t>23/01/2020</a:t>
            </a:fld>
            <a:endParaRPr lang="pt-BR"/>
          </a:p>
        </p:txBody>
      </p:sp>
      <p:sp>
        <p:nvSpPr>
          <p:cNvPr id="4" name="Espaço Reservado para Rodapé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7C7D9B9A-EE37-4733-B725-615E9DE90054}" type="slidenum">
              <a:rPr lang="pt-BR" smtClean="0"/>
              <a:t>‹nº›</a:t>
            </a:fld>
            <a:endParaRPr lang="pt-BR"/>
          </a:p>
        </p:txBody>
      </p:sp>
    </p:spTree>
    <p:extLst>
      <p:ext uri="{BB962C8B-B14F-4D97-AF65-F5344CB8AC3E}">
        <p14:creationId xmlns:p14="http://schemas.microsoft.com/office/powerpoint/2010/main" val="333817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pt-BR"/>
          </a:p>
        </p:txBody>
      </p:sp>
      <p:sp>
        <p:nvSpPr>
          <p:cNvPr id="3" name="Espaço Reservado para Data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BFBA97B-29B8-47E2-975F-FA2F113CFB5C}" type="datetimeFigureOut">
              <a:rPr lang="pt-BR" smtClean="0"/>
              <a:t>23/01/2020</a:t>
            </a:fld>
            <a:endParaRPr lang="pt-BR"/>
          </a:p>
        </p:txBody>
      </p:sp>
      <p:sp>
        <p:nvSpPr>
          <p:cNvPr id="4" name="Espaço Reservado para Imagem de Slide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pt-BR"/>
          </a:p>
        </p:txBody>
      </p:sp>
      <p:sp>
        <p:nvSpPr>
          <p:cNvPr id="5" name="Espaço Reservado para Anotaçõ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A5B28FE4-58C9-400A-9EB1-0D7E19B6EDEE}" type="slidenum">
              <a:rPr lang="pt-BR" smtClean="0"/>
              <a:t>‹nº›</a:t>
            </a:fld>
            <a:endParaRPr lang="pt-BR"/>
          </a:p>
        </p:txBody>
      </p:sp>
    </p:spTree>
    <p:extLst>
      <p:ext uri="{BB962C8B-B14F-4D97-AF65-F5344CB8AC3E}">
        <p14:creationId xmlns:p14="http://schemas.microsoft.com/office/powerpoint/2010/main" val="34399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Base de dados do SAS-DIEESE</a:t>
            </a:r>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3</a:t>
            </a:fld>
            <a:endParaRPr lang="pt-BR"/>
          </a:p>
        </p:txBody>
      </p:sp>
    </p:spTree>
    <p:extLst>
      <p:ext uri="{BB962C8B-B14F-4D97-AF65-F5344CB8AC3E}">
        <p14:creationId xmlns:p14="http://schemas.microsoft.com/office/powerpoint/2010/main" val="243835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Número de convenções coletivas</a:t>
            </a:r>
            <a:r>
              <a:rPr lang="pt-BR" baseline="0" dirty="0"/>
              <a:t> por ano do início de vigência, segundo o trimestre do registro.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aseline="0" dirty="0"/>
              <a:t>“Em ano posterior” corresponde às convenções de um determinado ano que foram registrados em ano posterior.</a:t>
            </a:r>
            <a:endParaRPr lang="pt-BR" dirty="0"/>
          </a:p>
          <a:p>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18</a:t>
            </a:fld>
            <a:endParaRPr lang="pt-BR" dirty="0"/>
          </a:p>
        </p:txBody>
      </p:sp>
    </p:spTree>
    <p:extLst>
      <p:ext uri="{BB962C8B-B14F-4D97-AF65-F5344CB8AC3E}">
        <p14:creationId xmlns:p14="http://schemas.microsoft.com/office/powerpoint/2010/main" val="204464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19</a:t>
            </a:fld>
            <a:endParaRPr lang="pt-BR" dirty="0"/>
          </a:p>
        </p:txBody>
      </p:sp>
    </p:spTree>
    <p:extLst>
      <p:ext uri="{BB962C8B-B14F-4D97-AF65-F5344CB8AC3E}">
        <p14:creationId xmlns:p14="http://schemas.microsoft.com/office/powerpoint/2010/main" val="395624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20</a:t>
            </a:fld>
            <a:endParaRPr lang="pt-BR" dirty="0"/>
          </a:p>
        </p:txBody>
      </p:sp>
    </p:spTree>
    <p:extLst>
      <p:ext uri="{BB962C8B-B14F-4D97-AF65-F5344CB8AC3E}">
        <p14:creationId xmlns:p14="http://schemas.microsoft.com/office/powerpoint/2010/main" val="94268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39 empresas responderam a um questionário produzido</a:t>
            </a:r>
            <a:r>
              <a:rPr lang="pt-BR" baseline="0" dirty="0"/>
              <a:t> pelo RH da Duratex (Luiz Henrique Carelli Leite).</a:t>
            </a:r>
            <a:br>
              <a:rPr lang="pt-BR" baseline="0" dirty="0"/>
            </a:br>
            <a:r>
              <a:rPr lang="pt-BR" baseline="0" dirty="0"/>
              <a:t>Nota-se insegurança jurídica da parte patronal. As medidas mais implementadas foram: parcelamento das férias (89%); fim da homologação no sindicato (87%); prevalência do acordo sobre a convenção (79%); desligamento por mútuo acordo (61%). As menos implementadas: comissão de empregados (0%); contrato intermitente (0%); termo de quitação anual (5%); contrato por tempo parcial (5%) etc.</a:t>
            </a:r>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21</a:t>
            </a:fld>
            <a:endParaRPr lang="pt-BR"/>
          </a:p>
        </p:txBody>
      </p:sp>
    </p:spTree>
    <p:extLst>
      <p:ext uri="{BB962C8B-B14F-4D97-AF65-F5344CB8AC3E}">
        <p14:creationId xmlns:p14="http://schemas.microsoft.com/office/powerpoint/2010/main" val="278939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Base de dados do SAS-DIEESE</a:t>
            </a:r>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4</a:t>
            </a:fld>
            <a:endParaRPr lang="pt-BR"/>
          </a:p>
        </p:txBody>
      </p:sp>
    </p:spTree>
    <p:extLst>
      <p:ext uri="{BB962C8B-B14F-4D97-AF65-F5344CB8AC3E}">
        <p14:creationId xmlns:p14="http://schemas.microsoft.com/office/powerpoint/2010/main" val="5180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Base de dados do SAS-DIEESE</a:t>
            </a:r>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5</a:t>
            </a:fld>
            <a:endParaRPr lang="pt-BR"/>
          </a:p>
        </p:txBody>
      </p:sp>
    </p:spTree>
    <p:extLst>
      <p:ext uri="{BB962C8B-B14F-4D97-AF65-F5344CB8AC3E}">
        <p14:creationId xmlns:p14="http://schemas.microsoft.com/office/powerpoint/2010/main" val="373423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Base</a:t>
            </a:r>
            <a:r>
              <a:rPr lang="pt-BR" baseline="0" dirty="0"/>
              <a:t> de dados do Mediador</a:t>
            </a:r>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7</a:t>
            </a:fld>
            <a:endParaRPr lang="pt-BR"/>
          </a:p>
        </p:txBody>
      </p:sp>
    </p:spTree>
    <p:extLst>
      <p:ext uri="{BB962C8B-B14F-4D97-AF65-F5344CB8AC3E}">
        <p14:creationId xmlns:p14="http://schemas.microsoft.com/office/powerpoint/2010/main" val="321109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Base de dados do Mediador</a:t>
            </a:r>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8</a:t>
            </a:fld>
            <a:endParaRPr lang="pt-BR"/>
          </a:p>
        </p:txBody>
      </p:sp>
    </p:spTree>
    <p:extLst>
      <p:ext uri="{BB962C8B-B14F-4D97-AF65-F5344CB8AC3E}">
        <p14:creationId xmlns:p14="http://schemas.microsoft.com/office/powerpoint/2010/main" val="165825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9</a:t>
            </a:fld>
            <a:endParaRPr lang="pt-BR"/>
          </a:p>
        </p:txBody>
      </p:sp>
    </p:spTree>
    <p:extLst>
      <p:ext uri="{BB962C8B-B14F-4D97-AF65-F5344CB8AC3E}">
        <p14:creationId xmlns:p14="http://schemas.microsoft.com/office/powerpoint/2010/main" val="167781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a:t>
            </a:r>
            <a:r>
              <a:rPr lang="pt-BR" baseline="0" dirty="0"/>
              <a:t> Mediador foi criado em 2007 e o </a:t>
            </a:r>
            <a:r>
              <a:rPr lang="pt-BR" dirty="0"/>
              <a:t>registro</a:t>
            </a:r>
            <a:r>
              <a:rPr lang="pt-BR" baseline="0" dirty="0"/>
              <a:t> de instrumentos coletivos passou a ser obrigatório em 2009 (embora se saiba que alguns tipos de instrumentos coletivos, principalmente os acordos de </a:t>
            </a:r>
            <a:r>
              <a:rPr lang="pt-BR" baseline="0" dirty="0" err="1"/>
              <a:t>PLR</a:t>
            </a:r>
            <a:r>
              <a:rPr lang="pt-BR" baseline="0" dirty="0"/>
              <a:t>, e até mesmo acordos e convenções coletivas de algumas categorias profissionais não são registrados no sistema, embasados no entendimento do TST de 2012 de que acordos não registrados no Mediador também são válidos).</a:t>
            </a:r>
          </a:p>
          <a:p>
            <a:r>
              <a:rPr lang="pt-BR" baseline="0" dirty="0"/>
              <a:t>A tabela considera o ano de início da vigência de cada instrumento. Por isso, são considerados registros nos anos anteriores a 2007 e posteriores a 2019.</a:t>
            </a:r>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15</a:t>
            </a:fld>
            <a:endParaRPr lang="pt-BR"/>
          </a:p>
        </p:txBody>
      </p:sp>
    </p:spTree>
    <p:extLst>
      <p:ext uri="{BB962C8B-B14F-4D97-AF65-F5344CB8AC3E}">
        <p14:creationId xmlns:p14="http://schemas.microsoft.com/office/powerpoint/2010/main" val="228893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a:t>
            </a:r>
            <a:r>
              <a:rPr lang="pt-BR" baseline="0" dirty="0"/>
              <a:t> Mediador foi criado em 2007 e o </a:t>
            </a:r>
            <a:r>
              <a:rPr lang="pt-BR" dirty="0"/>
              <a:t>registro</a:t>
            </a:r>
            <a:r>
              <a:rPr lang="pt-BR" baseline="0" dirty="0"/>
              <a:t> de instrumentos coletivos passou a ser obrigatório em 2009 (embora se saiba que alguns tipos de instrumentos coletivos, principalmente os acordos de </a:t>
            </a:r>
            <a:r>
              <a:rPr lang="pt-BR" baseline="0" dirty="0" err="1"/>
              <a:t>PLR</a:t>
            </a:r>
            <a:r>
              <a:rPr lang="pt-BR" baseline="0" dirty="0"/>
              <a:t>, e até mesmo acordos e convenções coletivas de algumas categorias profissionais não são registrados no sistema, embasados no entendimento do TST de 2012 de que acordos não registrados no Mediador também são válidos).</a:t>
            </a:r>
          </a:p>
          <a:p>
            <a:r>
              <a:rPr lang="pt-BR" baseline="0" dirty="0"/>
              <a:t>A tabela considera o ano de início da vigência de cada instrumento. Por isso, são considerados registros nos anos anteriores a 2007 e posteriores a 2019.</a:t>
            </a:r>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16</a:t>
            </a:fld>
            <a:endParaRPr lang="pt-BR"/>
          </a:p>
        </p:txBody>
      </p:sp>
    </p:spTree>
    <p:extLst>
      <p:ext uri="{BB962C8B-B14F-4D97-AF65-F5344CB8AC3E}">
        <p14:creationId xmlns:p14="http://schemas.microsoft.com/office/powerpoint/2010/main" val="2288934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Número de acordos</a:t>
            </a:r>
            <a:r>
              <a:rPr lang="pt-BR" baseline="0" dirty="0"/>
              <a:t> </a:t>
            </a:r>
            <a:r>
              <a:rPr lang="pt-BR" dirty="0"/>
              <a:t>coletivos</a:t>
            </a:r>
            <a:r>
              <a:rPr lang="pt-BR" baseline="0" dirty="0"/>
              <a:t> por ano do início de vigência, segundo o trimestre do registro.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baseline="0" dirty="0"/>
              <a:t>“Em ano posterior” corresponde aos acordos de um determinado ano que foram registrados em ano posterior.</a:t>
            </a:r>
            <a:endParaRPr lang="pt-BR" dirty="0"/>
          </a:p>
          <a:p>
            <a:endParaRPr lang="pt-BR" dirty="0"/>
          </a:p>
        </p:txBody>
      </p:sp>
      <p:sp>
        <p:nvSpPr>
          <p:cNvPr id="4" name="Espaço Reservado para Número de Slide 3"/>
          <p:cNvSpPr>
            <a:spLocks noGrp="1"/>
          </p:cNvSpPr>
          <p:nvPr>
            <p:ph type="sldNum" sz="quarter" idx="10"/>
          </p:nvPr>
        </p:nvSpPr>
        <p:spPr/>
        <p:txBody>
          <a:bodyPr/>
          <a:lstStyle/>
          <a:p>
            <a:fld id="{A5B28FE4-58C9-400A-9EB1-0D7E19B6EDEE}" type="slidenum">
              <a:rPr lang="pt-BR" smtClean="0"/>
              <a:t>17</a:t>
            </a:fld>
            <a:endParaRPr lang="pt-BR" dirty="0"/>
          </a:p>
        </p:txBody>
      </p:sp>
    </p:spTree>
    <p:extLst>
      <p:ext uri="{BB962C8B-B14F-4D97-AF65-F5344CB8AC3E}">
        <p14:creationId xmlns:p14="http://schemas.microsoft.com/office/powerpoint/2010/main" val="107617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02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5782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1505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‹nº›</a:t>
            </a:fld>
            <a:endParaRPr lang="en-US" dirty="0"/>
          </a:p>
        </p:txBody>
      </p:sp>
    </p:spTree>
    <p:extLst>
      <p:ext uri="{BB962C8B-B14F-4D97-AF65-F5344CB8AC3E}">
        <p14:creationId xmlns:p14="http://schemas.microsoft.com/office/powerpoint/2010/main" val="248630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486F077B-A50F-4D64-8574-E2D6A98A5553}" type="datetimeFigureOut">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7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9699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83242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8194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1/23/2020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06995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1/23/2020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8689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65B747F8-9654-4282-85D2-65F41AAE7A75}" type="datetimeFigureOut">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0932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1/23/2020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9088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4.x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8.emf"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Conjuntura das Negociações Coletivas</a:t>
            </a:r>
          </a:p>
        </p:txBody>
      </p:sp>
      <p:sp>
        <p:nvSpPr>
          <p:cNvPr id="3" name="Subtítulo 2"/>
          <p:cNvSpPr>
            <a:spLocks noGrp="1"/>
          </p:cNvSpPr>
          <p:nvPr>
            <p:ph type="subTitle" idx="1"/>
          </p:nvPr>
        </p:nvSpPr>
        <p:spPr>
          <a:xfrm>
            <a:off x="1100051" y="4455621"/>
            <a:ext cx="10058400" cy="1545934"/>
          </a:xfrm>
        </p:spPr>
        <p:txBody>
          <a:bodyPr>
            <a:noAutofit/>
          </a:bodyPr>
          <a:lstStyle/>
          <a:p>
            <a:pPr algn="r"/>
            <a:r>
              <a:rPr lang="pt-BR" sz="1800" dirty="0"/>
              <a:t>Salvador, JANEIRO de 2020</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232" y="222185"/>
            <a:ext cx="3960000" cy="812515"/>
          </a:xfrm>
          <a:prstGeom prst="rect">
            <a:avLst/>
          </a:prstGeom>
        </p:spPr>
      </p:pic>
      <p:sp>
        <p:nvSpPr>
          <p:cNvPr id="5" name="Retângulo 4"/>
          <p:cNvSpPr/>
          <p:nvPr/>
        </p:nvSpPr>
        <p:spPr>
          <a:xfrm>
            <a:off x="1097280" y="5632223"/>
            <a:ext cx="4243417" cy="461665"/>
          </a:xfrm>
          <a:prstGeom prst="rect">
            <a:avLst/>
          </a:prstGeom>
        </p:spPr>
        <p:txBody>
          <a:bodyPr wrap="square">
            <a:spAutoFit/>
          </a:bodyPr>
          <a:lstStyle/>
          <a:p>
            <a:r>
              <a:rPr lang="pt-BR" sz="2400" b="1" dirty="0">
                <a:solidFill>
                  <a:srgbClr val="002060"/>
                </a:solidFill>
              </a:rPr>
              <a:t>errj@dieese.org.br</a:t>
            </a:r>
          </a:p>
        </p:txBody>
      </p:sp>
      <p:sp>
        <p:nvSpPr>
          <p:cNvPr id="6" name="Retângulo 5"/>
          <p:cNvSpPr/>
          <p:nvPr/>
        </p:nvSpPr>
        <p:spPr>
          <a:xfrm>
            <a:off x="1097280" y="5187644"/>
            <a:ext cx="2729530" cy="523220"/>
          </a:xfrm>
          <a:prstGeom prst="rect">
            <a:avLst/>
          </a:prstGeom>
        </p:spPr>
        <p:txBody>
          <a:bodyPr wrap="none">
            <a:spAutoFit/>
          </a:bodyPr>
          <a:lstStyle/>
          <a:p>
            <a:r>
              <a:rPr lang="pt-BR" sz="2800" dirty="0"/>
              <a:t>Fernando Benfica</a:t>
            </a:r>
          </a:p>
        </p:txBody>
      </p:sp>
    </p:spTree>
    <p:extLst>
      <p:ext uri="{BB962C8B-B14F-4D97-AF65-F5344CB8AC3E}">
        <p14:creationId xmlns:p14="http://schemas.microsoft.com/office/powerpoint/2010/main" val="424782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ixaDeTexto 6"/>
          <p:cNvSpPr txBox="1"/>
          <p:nvPr/>
        </p:nvSpPr>
        <p:spPr>
          <a:xfrm>
            <a:off x="-1" y="6396335"/>
            <a:ext cx="5266063" cy="307777"/>
          </a:xfrm>
          <a:prstGeom prst="rect">
            <a:avLst/>
          </a:prstGeom>
          <a:noFill/>
        </p:spPr>
        <p:txBody>
          <a:bodyPr wrap="square" rtlCol="0">
            <a:spAutoFit/>
          </a:bodyPr>
          <a:lstStyle/>
          <a:p>
            <a:r>
              <a:rPr lang="pt-BR" sz="1400" dirty="0">
                <a:solidFill>
                  <a:schemeClr val="bg1"/>
                </a:solidFill>
              </a:rPr>
              <a:t>Fonte: DIEESE. SAG-DIEESE – Sistema de Acompanhamento de Greves</a:t>
            </a:r>
          </a:p>
        </p:txBody>
      </p:sp>
      <p:pic>
        <p:nvPicPr>
          <p:cNvPr id="10" name="Imagem 9"/>
          <p:cNvPicPr>
            <a:picLocks noChangeAspect="1"/>
          </p:cNvPicPr>
          <p:nvPr/>
        </p:nvPicPr>
        <p:blipFill>
          <a:blip r:embed="rId2"/>
          <a:stretch>
            <a:fillRect/>
          </a:stretch>
        </p:blipFill>
        <p:spPr>
          <a:xfrm>
            <a:off x="1037490" y="0"/>
            <a:ext cx="10117020" cy="6300000"/>
          </a:xfrm>
          <a:prstGeom prst="rect">
            <a:avLst/>
          </a:prstGeom>
        </p:spPr>
      </p:pic>
    </p:spTree>
    <p:extLst>
      <p:ext uri="{BB962C8B-B14F-4D97-AF65-F5344CB8AC3E}">
        <p14:creationId xmlns:p14="http://schemas.microsoft.com/office/powerpoint/2010/main" val="328282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aixaDeTexto 5"/>
          <p:cNvSpPr txBox="1"/>
          <p:nvPr/>
        </p:nvSpPr>
        <p:spPr>
          <a:xfrm>
            <a:off x="-1" y="6396335"/>
            <a:ext cx="5266063" cy="307777"/>
          </a:xfrm>
          <a:prstGeom prst="rect">
            <a:avLst/>
          </a:prstGeom>
          <a:noFill/>
        </p:spPr>
        <p:txBody>
          <a:bodyPr wrap="square" rtlCol="0">
            <a:spAutoFit/>
          </a:bodyPr>
          <a:lstStyle/>
          <a:p>
            <a:r>
              <a:rPr lang="pt-BR" sz="1400" dirty="0">
                <a:solidFill>
                  <a:schemeClr val="bg1"/>
                </a:solidFill>
              </a:rPr>
              <a:t>Fonte: DIEESE. SAG-DIEESE – Sistema de Acompanhamento de Greves</a:t>
            </a:r>
          </a:p>
        </p:txBody>
      </p:sp>
      <p:pic>
        <p:nvPicPr>
          <p:cNvPr id="8" name="Imagem 7"/>
          <p:cNvPicPr>
            <a:picLocks noChangeAspect="1"/>
          </p:cNvPicPr>
          <p:nvPr/>
        </p:nvPicPr>
        <p:blipFill>
          <a:blip r:embed="rId2"/>
          <a:stretch>
            <a:fillRect/>
          </a:stretch>
        </p:blipFill>
        <p:spPr>
          <a:xfrm>
            <a:off x="1037490" y="0"/>
            <a:ext cx="10117020" cy="6300000"/>
          </a:xfrm>
          <a:prstGeom prst="rect">
            <a:avLst/>
          </a:prstGeom>
        </p:spPr>
      </p:pic>
    </p:spTree>
    <p:extLst>
      <p:ext uri="{BB962C8B-B14F-4D97-AF65-F5344CB8AC3E}">
        <p14:creationId xmlns:p14="http://schemas.microsoft.com/office/powerpoint/2010/main" val="230405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Greves a partir de 2012</a:t>
            </a:r>
          </a:p>
        </p:txBody>
      </p:sp>
      <p:sp>
        <p:nvSpPr>
          <p:cNvPr id="3" name="Espaço Reservado para Conteúdo 2"/>
          <p:cNvSpPr>
            <a:spLocks noGrp="1"/>
          </p:cNvSpPr>
          <p:nvPr>
            <p:ph idx="1"/>
          </p:nvPr>
        </p:nvSpPr>
        <p:spPr/>
        <p:txBody>
          <a:bodyPr>
            <a:normAutofit/>
          </a:bodyPr>
          <a:lstStyle/>
          <a:p>
            <a:pPr marL="292608" lvl="1" indent="0">
              <a:buNone/>
            </a:pPr>
            <a:r>
              <a:rPr lang="pt-BR" sz="2400" dirty="0"/>
              <a:t>Intensificação dos movimentos grevistas, circunscrita inicialmente a categorias com tradição de mobilização, em especial, metalúrgicos e bancários.</a:t>
            </a:r>
          </a:p>
          <a:p>
            <a:pPr marL="292608" lvl="1" indent="0">
              <a:buNone/>
            </a:pPr>
            <a:r>
              <a:rPr lang="pt-BR" sz="2400" dirty="0"/>
              <a:t>A partir de 2013, trabalhadores de categorias profissionais mais vulneráveis aderiram à onda grevista, visando o cumprimento de direitos e garantias frequentemente desrespeitados (greves defensivas).</a:t>
            </a:r>
          </a:p>
          <a:p>
            <a:pPr marL="292608" lvl="1" indent="0">
              <a:buNone/>
            </a:pPr>
            <a:r>
              <a:rPr lang="pt-BR" sz="2400" dirty="0"/>
              <a:t>Contexto:</a:t>
            </a:r>
          </a:p>
          <a:p>
            <a:pPr marL="818388" lvl="2" indent="-342900"/>
            <a:r>
              <a:rPr lang="pt-BR" sz="2200" dirty="0"/>
              <a:t>Crescimento econômico, queda da taxa de desemprego, aumento do grau de formalização do trabalho e elevação dos ganhos reais nas negociações coletivas</a:t>
            </a:r>
          </a:p>
          <a:p>
            <a:pPr marL="818388" lvl="2" indent="-342900"/>
            <a:r>
              <a:rPr lang="pt-BR" sz="2200" dirty="0"/>
              <a:t>Eventos esportivos de alcance mundial: Olímpiadas e Copa do Mundo</a:t>
            </a:r>
          </a:p>
          <a:p>
            <a:pPr marL="818388" lvl="2" indent="-342900"/>
            <a:r>
              <a:rPr lang="pt-BR" sz="2200" dirty="0"/>
              <a:t>Jornadas de junho de 2013</a:t>
            </a:r>
          </a:p>
        </p:txBody>
      </p:sp>
    </p:spTree>
    <p:extLst>
      <p:ext uri="{BB962C8B-B14F-4D97-AF65-F5344CB8AC3E}">
        <p14:creationId xmlns:p14="http://schemas.microsoft.com/office/powerpoint/2010/main" val="69991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Crise econômica e as greves</a:t>
            </a:r>
          </a:p>
        </p:txBody>
      </p:sp>
      <p:sp>
        <p:nvSpPr>
          <p:cNvPr id="3" name="Espaço Reservado para Conteúdo 2"/>
          <p:cNvSpPr>
            <a:spLocks noGrp="1"/>
          </p:cNvSpPr>
          <p:nvPr>
            <p:ph idx="1"/>
          </p:nvPr>
        </p:nvSpPr>
        <p:spPr/>
        <p:txBody>
          <a:bodyPr>
            <a:normAutofit/>
          </a:bodyPr>
          <a:lstStyle/>
          <a:p>
            <a:r>
              <a:rPr lang="pt-BR" sz="2400" dirty="0"/>
              <a:t>A partir de 2016, os efeitos da piora nos indicadores de emprego e nos ganhos salariais – e, especialmente, a brusca reversão das expectativas – condicionaram a ação grevista.</a:t>
            </a:r>
          </a:p>
          <a:p>
            <a:r>
              <a:rPr lang="pt-BR" sz="2400" dirty="0"/>
              <a:t>As greves passam a ocorrer, cada vez mais, no campo do imediato, do urgente: </a:t>
            </a:r>
            <a:r>
              <a:rPr lang="pt-BR" sz="2400" i="1" dirty="0"/>
              <a:t>mobilizações contra a realização de demissões e contra o atraso no pagamento dos salários</a:t>
            </a:r>
            <a:r>
              <a:rPr lang="pt-BR" sz="2200" i="1" dirty="0"/>
              <a:t>.</a:t>
            </a:r>
            <a:endParaRPr lang="pt-BR" sz="2200" dirty="0"/>
          </a:p>
        </p:txBody>
      </p:sp>
    </p:spTree>
    <p:extLst>
      <p:ext uri="{BB962C8B-B14F-4D97-AF65-F5344CB8AC3E}">
        <p14:creationId xmlns:p14="http://schemas.microsoft.com/office/powerpoint/2010/main" val="98842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Registro de instrumentos coletivos no Mediador</a:t>
            </a:r>
          </a:p>
        </p:txBody>
      </p:sp>
      <p:sp>
        <p:nvSpPr>
          <p:cNvPr id="3" name="Espaço Reservado para Conteúdo 2"/>
          <p:cNvSpPr>
            <a:spLocks noGrp="1"/>
          </p:cNvSpPr>
          <p:nvPr>
            <p:ph idx="1"/>
          </p:nvPr>
        </p:nvSpPr>
        <p:spPr/>
        <p:txBody>
          <a:bodyPr>
            <a:normAutofit/>
          </a:bodyPr>
          <a:lstStyle/>
          <a:p>
            <a:pPr marL="0" indent="0" algn="ctr">
              <a:buNone/>
            </a:pPr>
            <a:r>
              <a:rPr lang="pt-BR" sz="2400" dirty="0"/>
              <a:t>.</a:t>
            </a:r>
          </a:p>
        </p:txBody>
      </p:sp>
      <p:sp>
        <p:nvSpPr>
          <p:cNvPr id="5" name="Espaço Reservado para Texto 4"/>
          <p:cNvSpPr>
            <a:spLocks noGrp="1"/>
          </p:cNvSpPr>
          <p:nvPr>
            <p:ph type="body" sz="half" idx="2"/>
          </p:nvPr>
        </p:nvSpPr>
        <p:spPr/>
        <p:txBody>
          <a:bodyPr anchor="b">
            <a:normAutofit/>
          </a:bodyPr>
          <a:lstStyle/>
          <a:p>
            <a:endParaRPr lang="pt-BR" sz="2400" dirty="0"/>
          </a:p>
        </p:txBody>
      </p:sp>
    </p:spTree>
    <p:extLst>
      <p:ext uri="{BB962C8B-B14F-4D97-AF65-F5344CB8AC3E}">
        <p14:creationId xmlns:p14="http://schemas.microsoft.com/office/powerpoint/2010/main" val="192871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a:t>Instrumentos registrados no Mediador, por ano de início da vigência</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3596345173"/>
              </p:ext>
            </p:extLst>
          </p:nvPr>
        </p:nvGraphicFramePr>
        <p:xfrm>
          <a:off x="721610" y="1985010"/>
          <a:ext cx="10560287" cy="2674620"/>
        </p:xfrm>
        <a:graphic>
          <a:graphicData uri="http://schemas.openxmlformats.org/drawingml/2006/table">
            <a:tbl>
              <a:tblPr>
                <a:tableStyleId>{5C22544A-7EE6-4342-B048-85BDC9FD1C3A}</a:tableStyleId>
              </a:tblPr>
              <a:tblGrid>
                <a:gridCol w="1625027">
                  <a:extLst>
                    <a:ext uri="{9D8B030D-6E8A-4147-A177-3AD203B41FA5}">
                      <a16:colId xmlns:a16="http://schemas.microsoft.com/office/drawing/2014/main" val="20000"/>
                    </a:ext>
                  </a:extLst>
                </a:gridCol>
                <a:gridCol w="595684">
                  <a:extLst>
                    <a:ext uri="{9D8B030D-6E8A-4147-A177-3AD203B41FA5}">
                      <a16:colId xmlns:a16="http://schemas.microsoft.com/office/drawing/2014/main" val="20001"/>
                    </a:ext>
                  </a:extLst>
                </a:gridCol>
                <a:gridCol w="595684">
                  <a:extLst>
                    <a:ext uri="{9D8B030D-6E8A-4147-A177-3AD203B41FA5}">
                      <a16:colId xmlns:a16="http://schemas.microsoft.com/office/drawing/2014/main" val="20002"/>
                    </a:ext>
                  </a:extLst>
                </a:gridCol>
                <a:gridCol w="595684">
                  <a:extLst>
                    <a:ext uri="{9D8B030D-6E8A-4147-A177-3AD203B41FA5}">
                      <a16:colId xmlns:a16="http://schemas.microsoft.com/office/drawing/2014/main" val="20003"/>
                    </a:ext>
                  </a:extLst>
                </a:gridCol>
                <a:gridCol w="595684">
                  <a:extLst>
                    <a:ext uri="{9D8B030D-6E8A-4147-A177-3AD203B41FA5}">
                      <a16:colId xmlns:a16="http://schemas.microsoft.com/office/drawing/2014/main" val="20004"/>
                    </a:ext>
                  </a:extLst>
                </a:gridCol>
                <a:gridCol w="595684">
                  <a:extLst>
                    <a:ext uri="{9D8B030D-6E8A-4147-A177-3AD203B41FA5}">
                      <a16:colId xmlns:a16="http://schemas.microsoft.com/office/drawing/2014/main" val="20005"/>
                    </a:ext>
                  </a:extLst>
                </a:gridCol>
                <a:gridCol w="595684">
                  <a:extLst>
                    <a:ext uri="{9D8B030D-6E8A-4147-A177-3AD203B41FA5}">
                      <a16:colId xmlns:a16="http://schemas.microsoft.com/office/drawing/2014/main" val="20006"/>
                    </a:ext>
                  </a:extLst>
                </a:gridCol>
                <a:gridCol w="595684">
                  <a:extLst>
                    <a:ext uri="{9D8B030D-6E8A-4147-A177-3AD203B41FA5}">
                      <a16:colId xmlns:a16="http://schemas.microsoft.com/office/drawing/2014/main" val="20007"/>
                    </a:ext>
                  </a:extLst>
                </a:gridCol>
                <a:gridCol w="595684">
                  <a:extLst>
                    <a:ext uri="{9D8B030D-6E8A-4147-A177-3AD203B41FA5}">
                      <a16:colId xmlns:a16="http://schemas.microsoft.com/office/drawing/2014/main" val="20008"/>
                    </a:ext>
                  </a:extLst>
                </a:gridCol>
                <a:gridCol w="595684">
                  <a:extLst>
                    <a:ext uri="{9D8B030D-6E8A-4147-A177-3AD203B41FA5}">
                      <a16:colId xmlns:a16="http://schemas.microsoft.com/office/drawing/2014/main" val="20009"/>
                    </a:ext>
                  </a:extLst>
                </a:gridCol>
                <a:gridCol w="595684">
                  <a:extLst>
                    <a:ext uri="{9D8B030D-6E8A-4147-A177-3AD203B41FA5}">
                      <a16:colId xmlns:a16="http://schemas.microsoft.com/office/drawing/2014/main" val="20010"/>
                    </a:ext>
                  </a:extLst>
                </a:gridCol>
                <a:gridCol w="595684">
                  <a:extLst>
                    <a:ext uri="{9D8B030D-6E8A-4147-A177-3AD203B41FA5}">
                      <a16:colId xmlns:a16="http://schemas.microsoft.com/office/drawing/2014/main" val="20011"/>
                    </a:ext>
                  </a:extLst>
                </a:gridCol>
                <a:gridCol w="595684">
                  <a:extLst>
                    <a:ext uri="{9D8B030D-6E8A-4147-A177-3AD203B41FA5}">
                      <a16:colId xmlns:a16="http://schemas.microsoft.com/office/drawing/2014/main" val="20012"/>
                    </a:ext>
                  </a:extLst>
                </a:gridCol>
                <a:gridCol w="595684">
                  <a:extLst>
                    <a:ext uri="{9D8B030D-6E8A-4147-A177-3AD203B41FA5}">
                      <a16:colId xmlns:a16="http://schemas.microsoft.com/office/drawing/2014/main" val="20013"/>
                    </a:ext>
                  </a:extLst>
                </a:gridCol>
                <a:gridCol w="595684">
                  <a:extLst>
                    <a:ext uri="{9D8B030D-6E8A-4147-A177-3AD203B41FA5}">
                      <a16:colId xmlns:a16="http://schemas.microsoft.com/office/drawing/2014/main" val="20014"/>
                    </a:ext>
                  </a:extLst>
                </a:gridCol>
                <a:gridCol w="595684">
                  <a:extLst>
                    <a:ext uri="{9D8B030D-6E8A-4147-A177-3AD203B41FA5}">
                      <a16:colId xmlns:a16="http://schemas.microsoft.com/office/drawing/2014/main" val="20015"/>
                    </a:ext>
                  </a:extLst>
                </a:gridCol>
              </a:tblGrid>
              <a:tr h="190500">
                <a:tc>
                  <a:txBody>
                    <a:bodyPr/>
                    <a:lstStyle/>
                    <a:p>
                      <a:pPr algn="l" fontAlgn="b"/>
                      <a:r>
                        <a:rPr lang="pt-BR" sz="1200" b="1" u="none" strike="noStrike" dirty="0">
                          <a:effectLst/>
                        </a:rPr>
                        <a:t>abrangência e </a:t>
                      </a:r>
                    </a:p>
                    <a:p>
                      <a:pPr algn="l" fontAlgn="b"/>
                      <a:r>
                        <a:rPr lang="pt-BR" sz="1200" b="1" u="none" strike="noStrike" dirty="0">
                          <a:effectLst/>
                        </a:rPr>
                        <a:t>tipo de instrumento</a:t>
                      </a:r>
                      <a:endParaRPr lang="pt-BR"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2005-2008</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2009</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2010</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2011</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a:effectLst/>
                        </a:rPr>
                        <a:t>2012</a:t>
                      </a:r>
                      <a:endParaRPr lang="pt-BR"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2013</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2014</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a:effectLst/>
                        </a:rPr>
                        <a:t>2015</a:t>
                      </a:r>
                      <a:endParaRPr lang="pt-BR"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2016</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a:effectLst/>
                        </a:rPr>
                        <a:t>2017</a:t>
                      </a:r>
                      <a:endParaRPr lang="pt-BR"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2018</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2019</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2020</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i="0" u="none" strike="noStrike" dirty="0">
                          <a:solidFill>
                            <a:srgbClr val="000000"/>
                          </a:solidFill>
                          <a:effectLst/>
                          <a:latin typeface="Calibri" panose="020F0502020204030204" pitchFamily="34" charset="0"/>
                        </a:rPr>
                        <a:t>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Total</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0500">
                <a:tc>
                  <a:txBody>
                    <a:bodyPr/>
                    <a:lstStyle/>
                    <a:p>
                      <a:pPr algn="l" fontAlgn="b"/>
                      <a:r>
                        <a:rPr lang="pt-BR" sz="1200" b="1" u="none" strike="noStrike" dirty="0">
                          <a:effectLst/>
                        </a:rPr>
                        <a:t>categoria</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u="none" strike="noStrike" dirty="0">
                          <a:effectLst/>
                        </a:rPr>
                        <a:t>3.443</a:t>
                      </a:r>
                      <a:endParaRPr lang="pt-B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6.762</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7.526</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8.111</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8.412</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8.254</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7.846</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7.631</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7.810</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7.724</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6.975</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3.466</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u="none" strike="noStrike" dirty="0">
                          <a:effectLst/>
                        </a:rPr>
                        <a:t> 0</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83.960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90500">
                <a:tc>
                  <a:txBody>
                    <a:bodyPr/>
                    <a:lstStyle/>
                    <a:p>
                      <a:pPr algn="l" fontAlgn="b"/>
                      <a:r>
                        <a:rPr lang="pt-BR" sz="1200" u="none" strike="noStrike" dirty="0">
                          <a:effectLst/>
                        </a:rPr>
                        <a:t>CCT</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3.002</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a:solidFill>
                            <a:srgbClr val="000000"/>
                          </a:solidFill>
                          <a:effectLst/>
                          <a:latin typeface="Calibri" panose="020F0502020204030204" pitchFamily="34" charset="0"/>
                        </a:rPr>
                        <a:t>5.937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6.567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7.074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7.235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7.204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6.844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6.806</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6.862</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6.869</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5.948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2.967</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73.315</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190500">
                <a:tc>
                  <a:txBody>
                    <a:bodyPr/>
                    <a:lstStyle/>
                    <a:p>
                      <a:pPr algn="l" fontAlgn="b"/>
                      <a:r>
                        <a:rPr lang="pt-BR" sz="1200" u="none" strike="noStrike">
                          <a:effectLst/>
                        </a:rPr>
                        <a:t>CCT aditivo</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441</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dirty="0">
                          <a:solidFill>
                            <a:srgbClr val="000000"/>
                          </a:solidFill>
                          <a:effectLst/>
                          <a:latin typeface="Calibri" panose="020F0502020204030204" pitchFamily="34" charset="0"/>
                        </a:rPr>
                        <a:t>825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959</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1.037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1.177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1.050</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1.002</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825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948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855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1.027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499</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10.645</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190500">
                <a:tc>
                  <a:txBody>
                    <a:bodyPr/>
                    <a:lstStyle/>
                    <a:p>
                      <a:pPr algn="l" fontAlgn="b"/>
                      <a:r>
                        <a:rPr lang="pt-BR" sz="1200" b="1" u="none" strike="noStrike" dirty="0">
                          <a:effectLst/>
                        </a:rPr>
                        <a:t>empresa</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r" fontAlgn="b"/>
                      <a:r>
                        <a:rPr lang="pt-BR" sz="1200" b="1" u="none" strike="noStrike" dirty="0">
                          <a:effectLst/>
                        </a:rPr>
                        <a:t>20.087</a:t>
                      </a:r>
                      <a:endParaRPr lang="pt-B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32.812</a:t>
                      </a:r>
                    </a:p>
                  </a:txBody>
                  <a:tcPr marL="9525" marR="9525" marT="9525" marB="0" anchor="b">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35.214</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38.306</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41.034</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41.490</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41.482</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39.761</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40.369</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39.607</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33.300</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15.532</a:t>
                      </a:r>
                    </a:p>
                  </a:txBody>
                  <a:tcPr marL="9525" marR="9525" marT="9525" marB="0" anchor="b">
                    <a:solidFill>
                      <a:schemeClr val="bg1">
                        <a:lumMod val="85000"/>
                      </a:schemeClr>
                    </a:solidFill>
                  </a:tcPr>
                </a:tc>
                <a:tc>
                  <a:txBody>
                    <a:bodyPr/>
                    <a:lstStyle/>
                    <a:p>
                      <a:pPr algn="r" fontAlgn="b"/>
                      <a:r>
                        <a:rPr lang="pt-BR" sz="1200" b="1" i="0" u="none" strike="noStrike" dirty="0">
                          <a:solidFill>
                            <a:schemeClr val="dk1"/>
                          </a:solidFill>
                          <a:effectLst/>
                          <a:latin typeface="+mn-lt"/>
                        </a:rPr>
                        <a:t>15</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419.010</a:t>
                      </a:r>
                    </a:p>
                  </a:txBody>
                  <a:tcPr marL="9525" marR="9525" marT="9525" marB="0" anchor="b">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4"/>
                  </a:ext>
                </a:extLst>
              </a:tr>
              <a:tr h="190500">
                <a:tc>
                  <a:txBody>
                    <a:bodyPr/>
                    <a:lstStyle/>
                    <a:p>
                      <a:pPr algn="l" fontAlgn="b"/>
                      <a:r>
                        <a:rPr lang="pt-BR" sz="1200" u="none" strike="noStrike">
                          <a:effectLst/>
                        </a:rPr>
                        <a:t>Acordo DOM/FER</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52</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293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489</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433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240</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1.507</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190500">
                <a:tc>
                  <a:txBody>
                    <a:bodyPr/>
                    <a:lstStyle/>
                    <a:p>
                      <a:pPr algn="l" fontAlgn="b"/>
                      <a:r>
                        <a:rPr lang="pt-BR" sz="1200" u="none" strike="noStrike" dirty="0">
                          <a:effectLst/>
                        </a:rPr>
                        <a:t>Acordo DOM/</a:t>
                      </a:r>
                      <a:r>
                        <a:rPr lang="pt-BR" sz="1200" u="none" strike="noStrike" dirty="0" err="1">
                          <a:effectLst/>
                        </a:rPr>
                        <a:t>FER</a:t>
                      </a:r>
                      <a:r>
                        <a:rPr lang="pt-BR" sz="1200" u="none" strike="noStrike" dirty="0">
                          <a:effectLst/>
                        </a:rPr>
                        <a:t> aditivo</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15</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190500">
                <a:tc>
                  <a:txBody>
                    <a:bodyPr/>
                    <a:lstStyle/>
                    <a:p>
                      <a:pPr algn="l" fontAlgn="b"/>
                      <a:r>
                        <a:rPr lang="pt-BR" sz="1200" u="none" strike="noStrike" dirty="0">
                          <a:effectLst/>
                        </a:rPr>
                        <a:t>Acordo </a:t>
                      </a:r>
                      <a:r>
                        <a:rPr lang="pt-BR" sz="1200" u="none" strike="noStrike" dirty="0" err="1">
                          <a:effectLst/>
                        </a:rPr>
                        <a:t>PPE</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56</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109</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28</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1</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194</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190500">
                <a:tc>
                  <a:txBody>
                    <a:bodyPr/>
                    <a:lstStyle/>
                    <a:p>
                      <a:pPr algn="l" fontAlgn="b"/>
                      <a:r>
                        <a:rPr lang="pt-BR" sz="1200" u="none" strike="noStrike" dirty="0">
                          <a:effectLst/>
                        </a:rPr>
                        <a:t>Acordo </a:t>
                      </a:r>
                      <a:r>
                        <a:rPr lang="pt-BR" sz="1200" u="none" strike="noStrike" dirty="0" err="1">
                          <a:effectLst/>
                        </a:rPr>
                        <a:t>PPE</a:t>
                      </a:r>
                      <a:r>
                        <a:rPr lang="pt-BR" sz="1200" u="none" strike="noStrike" dirty="0">
                          <a:effectLst/>
                        </a:rPr>
                        <a:t> aditivo</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8</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101</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68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186</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r h="190500">
                <a:tc>
                  <a:txBody>
                    <a:bodyPr/>
                    <a:lstStyle/>
                    <a:p>
                      <a:pPr algn="l" fontAlgn="b"/>
                      <a:r>
                        <a:rPr lang="pt-BR" sz="1200" u="none" strike="noStrike">
                          <a:effectLst/>
                        </a:rPr>
                        <a:t>ACT</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a:effectLst/>
                        </a:rPr>
                        <a:t>19.107</a:t>
                      </a:r>
                      <a:endParaRPr lang="pt-BR"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a:solidFill>
                            <a:srgbClr val="000000"/>
                          </a:solidFill>
                          <a:effectLst/>
                          <a:latin typeface="Calibri" panose="020F0502020204030204" pitchFamily="34" charset="0"/>
                        </a:rPr>
                        <a:t>31.385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33.814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36.643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39.318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39.653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39.766</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38.066</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38.485</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37.524</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31.560</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14.671</a:t>
                      </a:r>
                    </a:p>
                  </a:txBody>
                  <a:tcPr marL="9525" marR="9525" marT="9525" marB="0" anchor="b">
                    <a:noFill/>
                  </a:tcPr>
                </a:tc>
                <a:tc>
                  <a:txBody>
                    <a:bodyPr/>
                    <a:lstStyle/>
                    <a:p>
                      <a:pPr algn="r" fontAlgn="b"/>
                      <a:r>
                        <a:rPr lang="pt-BR" sz="1200" b="0" i="0" u="none" strike="noStrike" dirty="0">
                          <a:solidFill>
                            <a:schemeClr val="dk1"/>
                          </a:solidFill>
                          <a:effectLst/>
                          <a:latin typeface="+mn-lt"/>
                        </a:rPr>
                        <a:t>15</a:t>
                      </a:r>
                      <a:endParaRPr lang="pt-BR" sz="1200" b="0"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400.008</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9"/>
                  </a:ext>
                </a:extLst>
              </a:tr>
              <a:tr h="190500">
                <a:tc>
                  <a:txBody>
                    <a:bodyPr/>
                    <a:lstStyle/>
                    <a:p>
                      <a:pPr algn="l" fontAlgn="b"/>
                      <a:r>
                        <a:rPr lang="pt-BR" sz="1200" u="none" strike="noStrike">
                          <a:effectLst/>
                        </a:rPr>
                        <a:t>ACT aditivo</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pt-BR" sz="1200" u="none" strike="noStrike" dirty="0">
                          <a:effectLst/>
                        </a:rPr>
                        <a:t>980</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1.427</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1.400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1.663</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1.716</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1.837</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1.716</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1.579</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1.381</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1.494</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1.287</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620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17.100</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0500">
                <a:tc>
                  <a:txBody>
                    <a:bodyPr/>
                    <a:lstStyle/>
                    <a:p>
                      <a:pPr algn="l" fontAlgn="b"/>
                      <a:r>
                        <a:rPr lang="pt-BR" sz="1200" b="1" u="none" strike="noStrike" dirty="0">
                          <a:effectLst/>
                        </a:rPr>
                        <a:t>Total</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u="none" strike="noStrike" dirty="0">
                          <a:effectLst/>
                        </a:rPr>
                        <a:t>23.530</a:t>
                      </a:r>
                      <a:endParaRPr lang="pt-B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39.574</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42.740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46.417</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49.446</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49.744</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49.328</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47.392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48.179</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47.331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40.275</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18.998</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15</a:t>
                      </a: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502.970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8" name="CaixaDeTexto 7"/>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 </a:t>
            </a:r>
            <a:r>
              <a:rPr lang="pt-BR" sz="1400" dirty="0" err="1">
                <a:solidFill>
                  <a:schemeClr val="bg1"/>
                </a:solidFill>
              </a:rPr>
              <a:t>Obs</a:t>
            </a:r>
            <a:r>
              <a:rPr lang="pt-BR" sz="1400" dirty="0">
                <a:solidFill>
                  <a:schemeClr val="bg1"/>
                </a:solidFill>
              </a:rPr>
              <a:t>: Levantamento em 30/</a:t>
            </a:r>
            <a:r>
              <a:rPr lang="pt-BR" sz="1400" dirty="0" err="1">
                <a:solidFill>
                  <a:schemeClr val="bg1"/>
                </a:solidFill>
              </a:rPr>
              <a:t>jset</a:t>
            </a:r>
            <a:r>
              <a:rPr lang="pt-BR" sz="1400" dirty="0">
                <a:solidFill>
                  <a:schemeClr val="bg1"/>
                </a:solidFill>
              </a:rPr>
              <a:t>/2019</a:t>
            </a:r>
          </a:p>
        </p:txBody>
      </p:sp>
      <p:sp>
        <p:nvSpPr>
          <p:cNvPr id="2" name="Retângulo 1"/>
          <p:cNvSpPr/>
          <p:nvPr/>
        </p:nvSpPr>
        <p:spPr>
          <a:xfrm>
            <a:off x="2337220" y="1985009"/>
            <a:ext cx="560526" cy="2986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6953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a:t>Instrumentos registrados no Mediador, por ano de início da vigência</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1019413371"/>
              </p:ext>
            </p:extLst>
          </p:nvPr>
        </p:nvGraphicFramePr>
        <p:xfrm>
          <a:off x="309486" y="1985010"/>
          <a:ext cx="10766340" cy="2491740"/>
        </p:xfrm>
        <a:graphic>
          <a:graphicData uri="http://schemas.openxmlformats.org/drawingml/2006/table">
            <a:tbl>
              <a:tblPr>
                <a:tableStyleId>{5C22544A-7EE6-4342-B048-85BDC9FD1C3A}</a:tableStyleId>
              </a:tblPr>
              <a:tblGrid>
                <a:gridCol w="1656735">
                  <a:extLst>
                    <a:ext uri="{9D8B030D-6E8A-4147-A177-3AD203B41FA5}">
                      <a16:colId xmlns:a16="http://schemas.microsoft.com/office/drawing/2014/main" val="20000"/>
                    </a:ext>
                  </a:extLst>
                </a:gridCol>
                <a:gridCol w="607307">
                  <a:extLst>
                    <a:ext uri="{9D8B030D-6E8A-4147-A177-3AD203B41FA5}">
                      <a16:colId xmlns:a16="http://schemas.microsoft.com/office/drawing/2014/main" val="20001"/>
                    </a:ext>
                  </a:extLst>
                </a:gridCol>
                <a:gridCol w="607307">
                  <a:extLst>
                    <a:ext uri="{9D8B030D-6E8A-4147-A177-3AD203B41FA5}">
                      <a16:colId xmlns:a16="http://schemas.microsoft.com/office/drawing/2014/main" val="20002"/>
                    </a:ext>
                  </a:extLst>
                </a:gridCol>
                <a:gridCol w="607307">
                  <a:extLst>
                    <a:ext uri="{9D8B030D-6E8A-4147-A177-3AD203B41FA5}">
                      <a16:colId xmlns:a16="http://schemas.microsoft.com/office/drawing/2014/main" val="20003"/>
                    </a:ext>
                  </a:extLst>
                </a:gridCol>
                <a:gridCol w="607307">
                  <a:extLst>
                    <a:ext uri="{9D8B030D-6E8A-4147-A177-3AD203B41FA5}">
                      <a16:colId xmlns:a16="http://schemas.microsoft.com/office/drawing/2014/main" val="20004"/>
                    </a:ext>
                  </a:extLst>
                </a:gridCol>
                <a:gridCol w="607307">
                  <a:extLst>
                    <a:ext uri="{9D8B030D-6E8A-4147-A177-3AD203B41FA5}">
                      <a16:colId xmlns:a16="http://schemas.microsoft.com/office/drawing/2014/main" val="20005"/>
                    </a:ext>
                  </a:extLst>
                </a:gridCol>
                <a:gridCol w="607307">
                  <a:extLst>
                    <a:ext uri="{9D8B030D-6E8A-4147-A177-3AD203B41FA5}">
                      <a16:colId xmlns:a16="http://schemas.microsoft.com/office/drawing/2014/main" val="20006"/>
                    </a:ext>
                  </a:extLst>
                </a:gridCol>
                <a:gridCol w="607307">
                  <a:extLst>
                    <a:ext uri="{9D8B030D-6E8A-4147-A177-3AD203B41FA5}">
                      <a16:colId xmlns:a16="http://schemas.microsoft.com/office/drawing/2014/main" val="20007"/>
                    </a:ext>
                  </a:extLst>
                </a:gridCol>
                <a:gridCol w="607307">
                  <a:extLst>
                    <a:ext uri="{9D8B030D-6E8A-4147-A177-3AD203B41FA5}">
                      <a16:colId xmlns:a16="http://schemas.microsoft.com/office/drawing/2014/main" val="20008"/>
                    </a:ext>
                  </a:extLst>
                </a:gridCol>
                <a:gridCol w="607307">
                  <a:extLst>
                    <a:ext uri="{9D8B030D-6E8A-4147-A177-3AD203B41FA5}">
                      <a16:colId xmlns:a16="http://schemas.microsoft.com/office/drawing/2014/main" val="20009"/>
                    </a:ext>
                  </a:extLst>
                </a:gridCol>
                <a:gridCol w="607307">
                  <a:extLst>
                    <a:ext uri="{9D8B030D-6E8A-4147-A177-3AD203B41FA5}">
                      <a16:colId xmlns:a16="http://schemas.microsoft.com/office/drawing/2014/main" val="20010"/>
                    </a:ext>
                  </a:extLst>
                </a:gridCol>
                <a:gridCol w="607307">
                  <a:extLst>
                    <a:ext uri="{9D8B030D-6E8A-4147-A177-3AD203B41FA5}">
                      <a16:colId xmlns:a16="http://schemas.microsoft.com/office/drawing/2014/main" val="20011"/>
                    </a:ext>
                  </a:extLst>
                </a:gridCol>
                <a:gridCol w="607307">
                  <a:extLst>
                    <a:ext uri="{9D8B030D-6E8A-4147-A177-3AD203B41FA5}">
                      <a16:colId xmlns:a16="http://schemas.microsoft.com/office/drawing/2014/main" val="20012"/>
                    </a:ext>
                  </a:extLst>
                </a:gridCol>
                <a:gridCol w="607307">
                  <a:extLst>
                    <a:ext uri="{9D8B030D-6E8A-4147-A177-3AD203B41FA5}">
                      <a16:colId xmlns:a16="http://schemas.microsoft.com/office/drawing/2014/main" val="20013"/>
                    </a:ext>
                  </a:extLst>
                </a:gridCol>
                <a:gridCol w="607307">
                  <a:extLst>
                    <a:ext uri="{9D8B030D-6E8A-4147-A177-3AD203B41FA5}">
                      <a16:colId xmlns:a16="http://schemas.microsoft.com/office/drawing/2014/main" val="20014"/>
                    </a:ext>
                  </a:extLst>
                </a:gridCol>
                <a:gridCol w="607307">
                  <a:extLst>
                    <a:ext uri="{9D8B030D-6E8A-4147-A177-3AD203B41FA5}">
                      <a16:colId xmlns:a16="http://schemas.microsoft.com/office/drawing/2014/main" val="20015"/>
                    </a:ext>
                  </a:extLst>
                </a:gridCol>
              </a:tblGrid>
              <a:tr h="190500">
                <a:tc>
                  <a:txBody>
                    <a:bodyPr/>
                    <a:lstStyle/>
                    <a:p>
                      <a:pPr algn="l" fontAlgn="b"/>
                      <a:r>
                        <a:rPr lang="pt-BR" sz="1200" b="1" u="none" strike="noStrike" dirty="0">
                          <a:effectLst/>
                        </a:rPr>
                        <a:t>abrangência e </a:t>
                      </a:r>
                    </a:p>
                    <a:p>
                      <a:pPr algn="l" fontAlgn="b"/>
                      <a:r>
                        <a:rPr lang="pt-BR" sz="1200" b="1" u="none" strike="noStrike" dirty="0">
                          <a:effectLst/>
                        </a:rPr>
                        <a:t>tipo de instrumento</a:t>
                      </a:r>
                      <a:endParaRPr lang="pt-BR" sz="1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2005-2008</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2009</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2010</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2011</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a:effectLst/>
                        </a:rPr>
                        <a:t>2012</a:t>
                      </a:r>
                      <a:endParaRPr lang="pt-BR"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2013</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2014</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a:effectLst/>
                        </a:rPr>
                        <a:t>2015</a:t>
                      </a:r>
                      <a:endParaRPr lang="pt-BR"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2016</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a:effectLst/>
                        </a:rPr>
                        <a:t>2017</a:t>
                      </a:r>
                      <a:endParaRPr lang="pt-BR"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2018</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2019</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2020</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i="0" u="none" strike="noStrike" dirty="0">
                          <a:solidFill>
                            <a:srgbClr val="000000"/>
                          </a:solidFill>
                          <a:effectLst/>
                          <a:latin typeface="Calibri" panose="020F0502020204030204" pitchFamily="34" charset="0"/>
                        </a:rPr>
                        <a:t>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200" b="1" u="none" strike="noStrike" dirty="0">
                          <a:effectLst/>
                        </a:rPr>
                        <a:t>Total</a:t>
                      </a:r>
                      <a:endParaRPr lang="pt-BR"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0500">
                <a:tc>
                  <a:txBody>
                    <a:bodyPr/>
                    <a:lstStyle/>
                    <a:p>
                      <a:pPr algn="l" fontAlgn="b"/>
                      <a:r>
                        <a:rPr lang="pt-BR" sz="1200" b="1" u="none" strike="noStrike" dirty="0">
                          <a:effectLst/>
                        </a:rPr>
                        <a:t>categoria</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u="none" strike="noStrike" dirty="0">
                          <a:effectLst/>
                        </a:rPr>
                        <a:t>3.443</a:t>
                      </a:r>
                      <a:endParaRPr lang="pt-B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6.762</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7.526</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8.111</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8.412</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8.254</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7.846</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7.631</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7.810</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7.724</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6.975</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3.466</a:t>
                      </a:r>
                    </a:p>
                  </a:txBody>
                  <a:tcPr marL="9525" marR="9525" marT="9525" marB="0" anchor="b">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u="none" strike="noStrike" dirty="0">
                          <a:effectLst/>
                        </a:rPr>
                        <a:t> 0</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83.960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90500">
                <a:tc>
                  <a:txBody>
                    <a:bodyPr/>
                    <a:lstStyle/>
                    <a:p>
                      <a:pPr algn="l" fontAlgn="b"/>
                      <a:r>
                        <a:rPr lang="pt-BR" sz="1200" u="none" strike="noStrike" dirty="0">
                          <a:effectLst/>
                        </a:rPr>
                        <a:t>CCT</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3.002</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a:solidFill>
                            <a:srgbClr val="000000"/>
                          </a:solidFill>
                          <a:effectLst/>
                          <a:latin typeface="Calibri" panose="020F0502020204030204" pitchFamily="34" charset="0"/>
                        </a:rPr>
                        <a:t>5.937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6.567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7.074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7.235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7.204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6.844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6.806</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6.862</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6.869</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5.948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2.967</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73.315</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190500">
                <a:tc>
                  <a:txBody>
                    <a:bodyPr/>
                    <a:lstStyle/>
                    <a:p>
                      <a:pPr algn="l" fontAlgn="b"/>
                      <a:r>
                        <a:rPr lang="pt-BR" sz="1200" u="none" strike="noStrike">
                          <a:effectLst/>
                        </a:rPr>
                        <a:t>CCT aditivo</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441</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dirty="0">
                          <a:solidFill>
                            <a:srgbClr val="000000"/>
                          </a:solidFill>
                          <a:effectLst/>
                          <a:latin typeface="Calibri" panose="020F0502020204030204" pitchFamily="34" charset="0"/>
                        </a:rPr>
                        <a:t>825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959</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1.037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1.177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1.050</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1.002</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825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948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855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1.027</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499</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10.645</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190500">
                <a:tc>
                  <a:txBody>
                    <a:bodyPr/>
                    <a:lstStyle/>
                    <a:p>
                      <a:pPr algn="l" fontAlgn="b"/>
                      <a:r>
                        <a:rPr lang="pt-BR" sz="1200" b="1" u="none" strike="noStrike" dirty="0">
                          <a:effectLst/>
                        </a:rPr>
                        <a:t>empresa</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r" fontAlgn="b"/>
                      <a:r>
                        <a:rPr lang="pt-BR" sz="1200" b="1" u="none" strike="noStrike" dirty="0">
                          <a:effectLst/>
                        </a:rPr>
                        <a:t>20.087</a:t>
                      </a:r>
                      <a:endParaRPr lang="pt-B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32.812</a:t>
                      </a:r>
                    </a:p>
                  </a:txBody>
                  <a:tcPr marL="9525" marR="9525" marT="9525" marB="0" anchor="b">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35.214</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38.306</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41.034</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41.490</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41.482</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39.761</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40.369</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39.607</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33.300</a:t>
                      </a:r>
                    </a:p>
                  </a:txBody>
                  <a:tcPr marL="9525" marR="9525" marT="9525" marB="0" anchor="b">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15.532</a:t>
                      </a:r>
                    </a:p>
                  </a:txBody>
                  <a:tcPr marL="9525" marR="9525" marT="9525" marB="0" anchor="b">
                    <a:solidFill>
                      <a:schemeClr val="bg1">
                        <a:lumMod val="85000"/>
                      </a:schemeClr>
                    </a:solidFill>
                  </a:tcPr>
                </a:tc>
                <a:tc>
                  <a:txBody>
                    <a:bodyPr/>
                    <a:lstStyle/>
                    <a:p>
                      <a:pPr algn="r" fontAlgn="b"/>
                      <a:r>
                        <a:rPr lang="pt-BR" sz="1200" b="1" i="0" u="none" strike="noStrike" dirty="0">
                          <a:solidFill>
                            <a:schemeClr val="dk1"/>
                          </a:solidFill>
                          <a:effectLst/>
                          <a:latin typeface="+mn-lt"/>
                        </a:rPr>
                        <a:t>15</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solidFill>
                      <a:schemeClr val="bg1">
                        <a:lumMod val="85000"/>
                      </a:schemeClr>
                    </a:solidFill>
                  </a:tcPr>
                </a:tc>
                <a:tc>
                  <a:txBody>
                    <a:bodyPr/>
                    <a:lstStyle/>
                    <a:p>
                      <a:pPr algn="r" fontAlgn="b"/>
                      <a:r>
                        <a:rPr lang="pt-BR" sz="1200" b="1"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r" fontAlgn="b"/>
                      <a:r>
                        <a:rPr lang="pt-BR" sz="1200" b="1" i="0" u="none" strike="noStrike">
                          <a:solidFill>
                            <a:srgbClr val="000000"/>
                          </a:solidFill>
                          <a:effectLst/>
                          <a:latin typeface="Calibri" panose="020F0502020204030204" pitchFamily="34" charset="0"/>
                        </a:rPr>
                        <a:t>419.010</a:t>
                      </a:r>
                    </a:p>
                  </a:txBody>
                  <a:tcPr marL="9525" marR="9525" marT="9525" marB="0" anchor="b">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4"/>
                  </a:ext>
                </a:extLst>
              </a:tr>
              <a:tr h="190500">
                <a:tc>
                  <a:txBody>
                    <a:bodyPr/>
                    <a:lstStyle/>
                    <a:p>
                      <a:pPr algn="l" fontAlgn="b"/>
                      <a:r>
                        <a:rPr lang="pt-BR" sz="1200" u="none" strike="noStrike">
                          <a:effectLst/>
                        </a:rPr>
                        <a:t>Acordo DOM/FER</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52</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293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489</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433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240</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1.507</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190500">
                <a:tc>
                  <a:txBody>
                    <a:bodyPr/>
                    <a:lstStyle/>
                    <a:p>
                      <a:pPr algn="l" fontAlgn="b"/>
                      <a:r>
                        <a:rPr lang="pt-BR" sz="1200" u="none" strike="noStrike" dirty="0">
                          <a:effectLst/>
                        </a:rPr>
                        <a:t>Acordo DOM/</a:t>
                      </a:r>
                      <a:r>
                        <a:rPr lang="pt-BR" sz="1200" u="none" strike="noStrike" dirty="0" err="1">
                          <a:effectLst/>
                        </a:rPr>
                        <a:t>FER</a:t>
                      </a:r>
                      <a:r>
                        <a:rPr lang="pt-BR" sz="1200" u="none" strike="noStrike" dirty="0">
                          <a:effectLst/>
                        </a:rPr>
                        <a:t> aditivo</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10</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15</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190500">
                <a:tc>
                  <a:txBody>
                    <a:bodyPr/>
                    <a:lstStyle/>
                    <a:p>
                      <a:pPr algn="l" fontAlgn="b"/>
                      <a:r>
                        <a:rPr lang="pt-BR" sz="1200" u="none" strike="noStrike" dirty="0">
                          <a:effectLst/>
                        </a:rPr>
                        <a:t>Acordo </a:t>
                      </a:r>
                      <a:r>
                        <a:rPr lang="pt-BR" sz="1200" u="none" strike="noStrike" dirty="0" err="1">
                          <a:effectLst/>
                        </a:rPr>
                        <a:t>PPE</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56</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109</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28</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1</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194</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190500">
                <a:tc>
                  <a:txBody>
                    <a:bodyPr/>
                    <a:lstStyle/>
                    <a:p>
                      <a:pPr algn="l" fontAlgn="b"/>
                      <a:r>
                        <a:rPr lang="pt-BR" sz="1200" u="none" strike="noStrike" dirty="0">
                          <a:effectLst/>
                        </a:rPr>
                        <a:t>Acordo </a:t>
                      </a:r>
                      <a:r>
                        <a:rPr lang="pt-BR" sz="1200" u="none" strike="noStrike" dirty="0" err="1">
                          <a:effectLst/>
                        </a:rPr>
                        <a:t>PPE</a:t>
                      </a:r>
                      <a:r>
                        <a:rPr lang="pt-BR" sz="1200" u="none" strike="noStrike" dirty="0">
                          <a:effectLst/>
                        </a:rPr>
                        <a:t> aditivo</a:t>
                      </a:r>
                      <a:endParaRPr lang="pt-BR" sz="1200" b="0" i="0" u="none" strike="noStrike" dirty="0">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u="none" strike="noStrike" dirty="0">
                          <a:effectLst/>
                        </a:rPr>
                        <a:t>-</a:t>
                      </a:r>
                      <a:endParaRPr lang="pt-BR"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8</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101</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68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9</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186</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r h="190500">
                <a:tc>
                  <a:txBody>
                    <a:bodyPr/>
                    <a:lstStyle/>
                    <a:p>
                      <a:pPr algn="l" fontAlgn="b"/>
                      <a:r>
                        <a:rPr lang="pt-BR" sz="1200" u="none" strike="noStrike">
                          <a:effectLst/>
                        </a:rPr>
                        <a:t>ACT</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noFill/>
                  </a:tcPr>
                </a:tc>
                <a:tc>
                  <a:txBody>
                    <a:bodyPr/>
                    <a:lstStyle/>
                    <a:p>
                      <a:pPr algn="r" fontAlgn="b"/>
                      <a:r>
                        <a:rPr lang="pt-BR" sz="1200" u="none" strike="noStrike">
                          <a:effectLst/>
                        </a:rPr>
                        <a:t>19.107</a:t>
                      </a:r>
                      <a:endParaRPr lang="pt-BR"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r" fontAlgn="b"/>
                      <a:r>
                        <a:rPr lang="pt-BR" sz="1200" b="0" i="0" u="none" strike="noStrike">
                          <a:solidFill>
                            <a:srgbClr val="000000"/>
                          </a:solidFill>
                          <a:effectLst/>
                          <a:latin typeface="Calibri" panose="020F0502020204030204" pitchFamily="34" charset="0"/>
                        </a:rPr>
                        <a:t>31.385</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33.814</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36.643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39.318</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39.653</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39.766</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38.066</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38.485</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37.524</a:t>
                      </a:r>
                    </a:p>
                  </a:txBody>
                  <a:tcPr marL="9525" marR="9525" marT="9525" marB="0" anchor="b">
                    <a:noFill/>
                  </a:tcPr>
                </a:tc>
                <a:tc>
                  <a:txBody>
                    <a:bodyPr/>
                    <a:lstStyle/>
                    <a:p>
                      <a:pPr algn="r" fontAlgn="b"/>
                      <a:r>
                        <a:rPr lang="pt-BR" sz="1200" b="0" i="0" u="none" strike="noStrike" dirty="0">
                          <a:solidFill>
                            <a:srgbClr val="000000"/>
                          </a:solidFill>
                          <a:effectLst/>
                          <a:latin typeface="Calibri" panose="020F0502020204030204" pitchFamily="34" charset="0"/>
                        </a:rPr>
                        <a:t>31.560</a:t>
                      </a:r>
                    </a:p>
                  </a:txBody>
                  <a:tcPr marL="9525" marR="9525" marT="9525" marB="0" anchor="b">
                    <a:noFill/>
                  </a:tcPr>
                </a:tc>
                <a:tc>
                  <a:txBody>
                    <a:bodyPr/>
                    <a:lstStyle/>
                    <a:p>
                      <a:pPr algn="r" fontAlgn="b"/>
                      <a:r>
                        <a:rPr lang="pt-BR" sz="1200" b="0" i="0" u="none" strike="noStrike">
                          <a:solidFill>
                            <a:srgbClr val="000000"/>
                          </a:solidFill>
                          <a:effectLst/>
                          <a:latin typeface="Calibri" panose="020F0502020204030204" pitchFamily="34" charset="0"/>
                        </a:rPr>
                        <a:t>14.671</a:t>
                      </a:r>
                    </a:p>
                  </a:txBody>
                  <a:tcPr marL="9525" marR="9525" marT="9525" marB="0" anchor="b">
                    <a:noFill/>
                  </a:tcPr>
                </a:tc>
                <a:tc>
                  <a:txBody>
                    <a:bodyPr/>
                    <a:lstStyle/>
                    <a:p>
                      <a:pPr algn="r" fontAlgn="b"/>
                      <a:r>
                        <a:rPr lang="pt-BR" sz="1200" b="0" i="0" u="none" strike="noStrike" dirty="0">
                          <a:solidFill>
                            <a:schemeClr val="dk1"/>
                          </a:solidFill>
                          <a:effectLst/>
                          <a:latin typeface="+mn-lt"/>
                        </a:rPr>
                        <a:t>15</a:t>
                      </a:r>
                      <a:endParaRPr lang="pt-BR" sz="1200" b="0" i="0" u="none" strike="noStrike" dirty="0">
                        <a:solidFill>
                          <a:srgbClr val="000000"/>
                        </a:solidFill>
                        <a:effectLst/>
                        <a:latin typeface="Calibri" panose="020F0502020204030204" pitchFamily="34" charset="0"/>
                      </a:endParaRPr>
                    </a:p>
                  </a:txBody>
                  <a:tcPr marL="9525" marR="9525" marT="9525" marB="0" anchor="b">
                    <a:lnR w="12700" cap="flat" cmpd="sng" algn="ctr">
                      <a:noFill/>
                      <a:prstDash val="solid"/>
                      <a:round/>
                      <a:headEnd type="none" w="med" len="med"/>
                      <a:tailEnd type="none" w="med" len="med"/>
                    </a:lnR>
                    <a:noFill/>
                  </a:tcPr>
                </a:tc>
                <a:tc>
                  <a:txBody>
                    <a:bodyPr/>
                    <a:lstStyle/>
                    <a:p>
                      <a:pPr algn="r" fontAlgn="b"/>
                      <a:r>
                        <a:rPr lang="pt-BR" sz="1200" b="0"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fontAlgn="b"/>
                      <a:r>
                        <a:rPr lang="pt-BR" sz="1200" b="0" i="0" u="none" strike="noStrike">
                          <a:solidFill>
                            <a:srgbClr val="000000"/>
                          </a:solidFill>
                          <a:effectLst/>
                          <a:latin typeface="Calibri" panose="020F0502020204030204" pitchFamily="34" charset="0"/>
                        </a:rPr>
                        <a:t>400.008</a:t>
                      </a:r>
                    </a:p>
                  </a:txBody>
                  <a:tcPr marL="9525" marR="9525" marT="9525" marB="0" anchor="b">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9"/>
                  </a:ext>
                </a:extLst>
              </a:tr>
              <a:tr h="190500">
                <a:tc>
                  <a:txBody>
                    <a:bodyPr/>
                    <a:lstStyle/>
                    <a:p>
                      <a:pPr algn="l" fontAlgn="b"/>
                      <a:r>
                        <a:rPr lang="pt-BR" sz="1200" u="none" strike="noStrike">
                          <a:effectLst/>
                        </a:rPr>
                        <a:t>ACT aditivo</a:t>
                      </a:r>
                      <a:endParaRPr lang="pt-BR" sz="1200" b="0" i="0" u="none" strike="noStrike">
                        <a:solidFill>
                          <a:srgbClr val="000000"/>
                        </a:solidFill>
                        <a:effectLst/>
                        <a:latin typeface="Calibri" panose="020F0502020204030204" pitchFamily="34" charset="0"/>
                      </a:endParaRPr>
                    </a:p>
                  </a:txBody>
                  <a:tcPr marL="857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pt-BR" sz="1200" u="none" strike="noStrike" dirty="0">
                          <a:effectLst/>
                        </a:rPr>
                        <a:t>980</a:t>
                      </a:r>
                      <a:endParaRPr lang="pt-BR"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1.427</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1.400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1.663</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1.716</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1.837</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1.716</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1.579</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1.381</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a:solidFill>
                            <a:srgbClr val="000000"/>
                          </a:solidFill>
                          <a:effectLst/>
                          <a:latin typeface="Calibri" panose="020F0502020204030204" pitchFamily="34" charset="0"/>
                        </a:rPr>
                        <a:t>1.494</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1.287</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620</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17.100</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0500">
                <a:tc>
                  <a:txBody>
                    <a:bodyPr/>
                    <a:lstStyle/>
                    <a:p>
                      <a:pPr algn="l" fontAlgn="b"/>
                      <a:r>
                        <a:rPr lang="pt-BR" sz="1200" b="1" u="none" strike="noStrike" dirty="0">
                          <a:effectLst/>
                        </a:rPr>
                        <a:t>Total</a:t>
                      </a:r>
                      <a:endParaRPr lang="pt-BR"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u="none" strike="noStrike" dirty="0">
                          <a:effectLst/>
                        </a:rPr>
                        <a:t>23.530</a:t>
                      </a:r>
                      <a:endParaRPr lang="pt-BR"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39.574</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42.740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46.417</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49.446</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49.744</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49.328</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47.392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48.179</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47.331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40.275</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18.998</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15</a:t>
                      </a: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1</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t-BR" sz="1200" b="1" i="0" u="none" strike="noStrike" dirty="0">
                          <a:solidFill>
                            <a:srgbClr val="000000"/>
                          </a:solidFill>
                          <a:effectLst/>
                          <a:latin typeface="Calibri" panose="020F0502020204030204" pitchFamily="34" charset="0"/>
                        </a:rPr>
                        <a:t>502.970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8" name="CaixaDeTexto 7"/>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 </a:t>
            </a:r>
            <a:r>
              <a:rPr lang="pt-BR" sz="1400" dirty="0" err="1">
                <a:solidFill>
                  <a:schemeClr val="bg1"/>
                </a:solidFill>
              </a:rPr>
              <a:t>Obs</a:t>
            </a:r>
            <a:r>
              <a:rPr lang="pt-BR" sz="1400" dirty="0">
                <a:solidFill>
                  <a:schemeClr val="bg1"/>
                </a:solidFill>
              </a:rPr>
              <a:t>: Levantamento em 30/set/2019</a:t>
            </a:r>
          </a:p>
        </p:txBody>
      </p:sp>
      <p:sp>
        <p:nvSpPr>
          <p:cNvPr id="6" name="Seta em curva para cima 5"/>
          <p:cNvSpPr/>
          <p:nvPr/>
        </p:nvSpPr>
        <p:spPr>
          <a:xfrm>
            <a:off x="7708487" y="4591991"/>
            <a:ext cx="805218" cy="354842"/>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p:cNvSpPr txBox="1"/>
          <p:nvPr/>
        </p:nvSpPr>
        <p:spPr>
          <a:xfrm>
            <a:off x="7679763" y="5114778"/>
            <a:ext cx="1050288" cy="461665"/>
          </a:xfrm>
          <a:prstGeom prst="rect">
            <a:avLst/>
          </a:prstGeom>
          <a:noFill/>
        </p:spPr>
        <p:txBody>
          <a:bodyPr wrap="none" rtlCol="0">
            <a:spAutoFit/>
          </a:bodyPr>
          <a:lstStyle/>
          <a:p>
            <a:r>
              <a:rPr lang="pt-BR" sz="2400" b="1" dirty="0">
                <a:solidFill>
                  <a:srgbClr val="FF0000"/>
                </a:solidFill>
              </a:rPr>
              <a:t>-14,9%</a:t>
            </a:r>
          </a:p>
        </p:txBody>
      </p:sp>
      <p:sp>
        <p:nvSpPr>
          <p:cNvPr id="9" name="Retângulo 8"/>
          <p:cNvSpPr/>
          <p:nvPr/>
        </p:nvSpPr>
        <p:spPr>
          <a:xfrm>
            <a:off x="2074459" y="1985010"/>
            <a:ext cx="475557" cy="2491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6684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 </a:t>
            </a:r>
            <a:r>
              <a:rPr lang="pt-BR" sz="1400" dirty="0" err="1">
                <a:solidFill>
                  <a:schemeClr val="bg1"/>
                </a:solidFill>
              </a:rPr>
              <a:t>Obs</a:t>
            </a:r>
            <a:r>
              <a:rPr lang="pt-BR" sz="1400" dirty="0">
                <a:solidFill>
                  <a:schemeClr val="bg1"/>
                </a:solidFill>
              </a:rPr>
              <a:t>: Levantamento em 30/set/2019</a:t>
            </a:r>
          </a:p>
        </p:txBody>
      </p:sp>
      <p:pic>
        <p:nvPicPr>
          <p:cNvPr id="3" name="Imagem 2"/>
          <p:cNvPicPr>
            <a:picLocks noChangeAspect="1"/>
          </p:cNvPicPr>
          <p:nvPr/>
        </p:nvPicPr>
        <p:blipFill>
          <a:blip r:embed="rId3"/>
          <a:stretch>
            <a:fillRect/>
          </a:stretch>
        </p:blipFill>
        <p:spPr>
          <a:xfrm>
            <a:off x="1036232" y="0"/>
            <a:ext cx="10119536" cy="6300000"/>
          </a:xfrm>
          <a:prstGeom prst="rect">
            <a:avLst/>
          </a:prstGeom>
        </p:spPr>
      </p:pic>
    </p:spTree>
    <p:extLst>
      <p:ext uri="{BB962C8B-B14F-4D97-AF65-F5344CB8AC3E}">
        <p14:creationId xmlns:p14="http://schemas.microsoft.com/office/powerpoint/2010/main" val="288225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 </a:t>
            </a:r>
            <a:r>
              <a:rPr lang="pt-BR" sz="1400" dirty="0" err="1">
                <a:solidFill>
                  <a:schemeClr val="bg1"/>
                </a:solidFill>
              </a:rPr>
              <a:t>Obs</a:t>
            </a:r>
            <a:r>
              <a:rPr lang="pt-BR" sz="1400" dirty="0">
                <a:solidFill>
                  <a:schemeClr val="bg1"/>
                </a:solidFill>
              </a:rPr>
              <a:t>: Levantamento em 30/set/2019</a:t>
            </a:r>
          </a:p>
        </p:txBody>
      </p:sp>
      <p:pic>
        <p:nvPicPr>
          <p:cNvPr id="3" name="Imagem 2"/>
          <p:cNvPicPr>
            <a:picLocks noChangeAspect="1"/>
          </p:cNvPicPr>
          <p:nvPr/>
        </p:nvPicPr>
        <p:blipFill>
          <a:blip r:embed="rId3"/>
          <a:stretch>
            <a:fillRect/>
          </a:stretch>
        </p:blipFill>
        <p:spPr>
          <a:xfrm>
            <a:off x="1036232" y="0"/>
            <a:ext cx="10119536" cy="6300000"/>
          </a:xfrm>
          <a:prstGeom prst="rect">
            <a:avLst/>
          </a:prstGeom>
        </p:spPr>
      </p:pic>
    </p:spTree>
    <p:extLst>
      <p:ext uri="{BB962C8B-B14F-4D97-AF65-F5344CB8AC3E}">
        <p14:creationId xmlns:p14="http://schemas.microsoft.com/office/powerpoint/2010/main" val="56318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pt-BR" sz="3200" dirty="0"/>
              <a:t>Registros de instrumentos coletivos no Mediador (2018)</a:t>
            </a:r>
          </a:p>
        </p:txBody>
      </p:sp>
      <p:sp>
        <p:nvSpPr>
          <p:cNvPr id="2" name="Espaço Reservado para Conteúdo 1"/>
          <p:cNvSpPr>
            <a:spLocks noGrp="1"/>
          </p:cNvSpPr>
          <p:nvPr>
            <p:ph idx="1"/>
          </p:nvPr>
        </p:nvSpPr>
        <p:spPr/>
        <p:txBody>
          <a:bodyPr>
            <a:normAutofit/>
          </a:bodyPr>
          <a:lstStyle/>
          <a:p>
            <a:r>
              <a:rPr lang="pt-BR" sz="2400" dirty="0"/>
              <a:t>Nota-se uma queda significativa no número de registros de instrumentos coletivos no Mediador em 2018, em relação a 2017.</a:t>
            </a:r>
          </a:p>
          <a:p>
            <a:r>
              <a:rPr lang="pt-BR" sz="2400" dirty="0"/>
              <a:t>Inicialmente, </a:t>
            </a:r>
            <a:r>
              <a:rPr lang="pt-BR" sz="2400" b="1" dirty="0"/>
              <a:t>a queda foi maior entre as convenções coletivas</a:t>
            </a:r>
            <a:r>
              <a:rPr lang="pt-BR" sz="2400" dirty="0"/>
              <a:t>.</a:t>
            </a:r>
          </a:p>
          <a:p>
            <a:r>
              <a:rPr lang="pt-BR" sz="2400" dirty="0"/>
              <a:t>No primeiro semestre, a queda foi de 28% nos </a:t>
            </a:r>
            <a:r>
              <a:rPr lang="pt-BR" sz="2400" dirty="0" err="1"/>
              <a:t>ACTs</a:t>
            </a:r>
            <a:r>
              <a:rPr lang="pt-BR" sz="2400" dirty="0"/>
              <a:t> e 41% nas </a:t>
            </a:r>
            <a:r>
              <a:rPr lang="pt-BR" sz="2400" dirty="0" err="1"/>
              <a:t>CCTs</a:t>
            </a:r>
            <a:r>
              <a:rPr lang="pt-BR" sz="2400" dirty="0"/>
              <a:t> (no começo do ano, a queda no número de registros de </a:t>
            </a:r>
            <a:r>
              <a:rPr lang="pt-BR" sz="2400" dirty="0" err="1"/>
              <a:t>CCTs</a:t>
            </a:r>
            <a:r>
              <a:rPr lang="pt-BR" sz="2400" dirty="0"/>
              <a:t> chegou a quase 50%).</a:t>
            </a:r>
          </a:p>
          <a:p>
            <a:r>
              <a:rPr lang="pt-BR" sz="2400" dirty="0"/>
              <a:t>No segundo semestre, observou-se uma recuperação, embora ainda insuficiente para retomar o patamar de registros observado em 2017.</a:t>
            </a:r>
          </a:p>
          <a:p>
            <a:r>
              <a:rPr lang="pt-BR" sz="2400" dirty="0"/>
              <a:t>No último levantamento (set/2019), a diferença nos registros de 2018 em relação a 2017 ficou em torno de -16% nos </a:t>
            </a:r>
            <a:r>
              <a:rPr lang="pt-BR" sz="2400" dirty="0" err="1"/>
              <a:t>ACTs</a:t>
            </a:r>
            <a:r>
              <a:rPr lang="pt-BR" sz="2400" dirty="0"/>
              <a:t> e -13% nos </a:t>
            </a:r>
            <a:r>
              <a:rPr lang="pt-BR" sz="2400" dirty="0" err="1"/>
              <a:t>CCTs</a:t>
            </a:r>
            <a:r>
              <a:rPr lang="pt-BR" sz="2400" dirty="0"/>
              <a:t>.</a:t>
            </a:r>
          </a:p>
        </p:txBody>
      </p:sp>
    </p:spTree>
    <p:extLst>
      <p:ext uri="{BB962C8B-B14F-4D97-AF65-F5344CB8AC3E}">
        <p14:creationId xmlns:p14="http://schemas.microsoft.com/office/powerpoint/2010/main" val="366108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Análise dos Reajustes Salariais</a:t>
            </a:r>
          </a:p>
        </p:txBody>
      </p:sp>
      <p:sp>
        <p:nvSpPr>
          <p:cNvPr id="3" name="Espaço Reservado para Conteúdo 2"/>
          <p:cNvSpPr>
            <a:spLocks noGrp="1"/>
          </p:cNvSpPr>
          <p:nvPr>
            <p:ph idx="1"/>
          </p:nvPr>
        </p:nvSpPr>
        <p:spPr/>
        <p:txBody>
          <a:bodyPr>
            <a:normAutofit lnSpcReduction="10000"/>
          </a:bodyPr>
          <a:lstStyle/>
          <a:p>
            <a:pPr marL="292608" lvl="1" indent="0">
              <a:buNone/>
            </a:pPr>
            <a:r>
              <a:rPr lang="pt-BR" sz="2400" dirty="0"/>
              <a:t>Painel analisado pelo SAS-DIEESE desde 1996.</a:t>
            </a:r>
          </a:p>
          <a:p>
            <a:pPr marL="292608" lvl="1" indent="0">
              <a:buNone/>
            </a:pPr>
            <a:r>
              <a:rPr lang="pt-BR" sz="2400" dirty="0"/>
              <a:t>Três momentos distintos:</a:t>
            </a:r>
          </a:p>
          <a:p>
            <a:pPr marL="749808" lvl="1" indent="-457200">
              <a:buFont typeface="+mj-lt"/>
              <a:buAutoNum type="arabicPeriod"/>
            </a:pPr>
            <a:endParaRPr lang="pt-BR" sz="2400" dirty="0"/>
          </a:p>
          <a:p>
            <a:pPr marL="749808" lvl="1" indent="-457200">
              <a:buFont typeface="+mj-lt"/>
              <a:buAutoNum type="arabicPeriod"/>
            </a:pPr>
            <a:r>
              <a:rPr lang="pt-BR" sz="2400" dirty="0"/>
              <a:t>1996-2003 – elevado número de negociações com reajustes abaixo da inflação</a:t>
            </a:r>
          </a:p>
          <a:p>
            <a:pPr marL="749808" lvl="1" indent="-457200">
              <a:buFont typeface="+mj-lt"/>
              <a:buAutoNum type="arabicPeriod"/>
            </a:pPr>
            <a:r>
              <a:rPr lang="pt-BR" sz="2400" dirty="0"/>
              <a:t>2004-2014 – redução expressiva no número de negociações com reajuste abaixo da inflação e crescimento no número de negociações com aumento real</a:t>
            </a:r>
          </a:p>
          <a:p>
            <a:pPr marL="749808" lvl="1" indent="-457200">
              <a:buFont typeface="+mj-lt"/>
              <a:buAutoNum type="arabicPeriod"/>
            </a:pPr>
            <a:r>
              <a:rPr lang="pt-BR" sz="2400" dirty="0"/>
              <a:t>2015-2018 – “ciclo recessivo”</a:t>
            </a:r>
          </a:p>
          <a:p>
            <a:pPr marL="749808" lvl="1" indent="-457200">
              <a:buFont typeface="+mj-lt"/>
              <a:buAutoNum type="arabicPeriod"/>
            </a:pPr>
            <a:endParaRPr lang="pt-BR" sz="2400" dirty="0"/>
          </a:p>
          <a:p>
            <a:pPr marL="292608" lvl="1" indent="0">
              <a:buNone/>
            </a:pPr>
            <a:r>
              <a:rPr lang="pt-BR" sz="2400" dirty="0"/>
              <a:t>Embora a inflação esteja no seu nível mais baixo em muitos anos, isso não se reflete na maior incidência de reajustes com ganho real.</a:t>
            </a:r>
          </a:p>
          <a:p>
            <a:pPr marL="749808" lvl="1" indent="-457200">
              <a:buFont typeface="+mj-lt"/>
              <a:buAutoNum type="arabicPeriod"/>
            </a:pPr>
            <a:endParaRPr lang="pt-BR" sz="2400" dirty="0"/>
          </a:p>
          <a:p>
            <a:pPr marL="292608" lvl="1" indent="0">
              <a:buNone/>
            </a:pPr>
            <a:endParaRPr lang="pt-BR" sz="2400" dirty="0"/>
          </a:p>
        </p:txBody>
      </p:sp>
      <p:sp>
        <p:nvSpPr>
          <p:cNvPr id="5" name="Espaço Reservado para Texto 4"/>
          <p:cNvSpPr>
            <a:spLocks noGrp="1"/>
          </p:cNvSpPr>
          <p:nvPr>
            <p:ph type="body" sz="half" idx="2"/>
          </p:nvPr>
        </p:nvSpPr>
        <p:spPr/>
        <p:txBody>
          <a:bodyPr anchor="b">
            <a:normAutofit/>
          </a:bodyPr>
          <a:lstStyle/>
          <a:p>
            <a:r>
              <a:rPr lang="pt-BR" sz="2400" dirty="0"/>
              <a:t>SAS-DIEESE (1996-2018)</a:t>
            </a:r>
          </a:p>
        </p:txBody>
      </p:sp>
    </p:spTree>
    <p:extLst>
      <p:ext uri="{BB962C8B-B14F-4D97-AF65-F5344CB8AC3E}">
        <p14:creationId xmlns:p14="http://schemas.microsoft.com/office/powerpoint/2010/main" val="419051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pt-BR" sz="3200" dirty="0"/>
              <a:t>Registros de instrumentos coletivos no Mediador (2019)</a:t>
            </a:r>
          </a:p>
        </p:txBody>
      </p:sp>
      <p:sp>
        <p:nvSpPr>
          <p:cNvPr id="2" name="Espaço Reservado para Conteúdo 1"/>
          <p:cNvSpPr>
            <a:spLocks noGrp="1"/>
          </p:cNvSpPr>
          <p:nvPr>
            <p:ph idx="1"/>
          </p:nvPr>
        </p:nvSpPr>
        <p:spPr/>
        <p:txBody>
          <a:bodyPr>
            <a:normAutofit/>
          </a:bodyPr>
          <a:lstStyle/>
          <a:p>
            <a:r>
              <a:rPr lang="pt-BR" sz="2400" dirty="0"/>
              <a:t>Em 2019, nota-se a manutenção da tendência de recuperação do número de registros observada no final do ano anterior.</a:t>
            </a:r>
          </a:p>
          <a:p>
            <a:r>
              <a:rPr lang="pt-BR" sz="2400" dirty="0"/>
              <a:t>Até setembro de 2019, o número de registros de </a:t>
            </a:r>
            <a:r>
              <a:rPr lang="pt-BR" sz="2400" dirty="0" err="1"/>
              <a:t>ACTs</a:t>
            </a:r>
            <a:r>
              <a:rPr lang="pt-BR" sz="2400" dirty="0"/>
              <a:t> foi 4% superior ao observado em igual período de 2018, mas ainda 21% inferior ao observado em igual período de 2017.</a:t>
            </a:r>
          </a:p>
          <a:p>
            <a:r>
              <a:rPr lang="pt-BR" sz="2400" dirty="0"/>
              <a:t>Sobre as </a:t>
            </a:r>
            <a:r>
              <a:rPr lang="pt-BR" sz="2400" dirty="0" err="1"/>
              <a:t>CCTs</a:t>
            </a:r>
            <a:r>
              <a:rPr lang="pt-BR" sz="2400" dirty="0"/>
              <a:t>, o número de registros foi 10% superior ao observado em igual período de 2018, mas ainda 20% inferior ao observado em igual período de 2017.</a:t>
            </a:r>
          </a:p>
          <a:p>
            <a:endParaRPr lang="pt-BR" sz="2400" dirty="0"/>
          </a:p>
        </p:txBody>
      </p:sp>
    </p:spTree>
    <p:extLst>
      <p:ext uri="{BB962C8B-B14F-4D97-AF65-F5344CB8AC3E}">
        <p14:creationId xmlns:p14="http://schemas.microsoft.com/office/powerpoint/2010/main" val="154388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Hipóteses</a:t>
            </a:r>
          </a:p>
        </p:txBody>
      </p:sp>
      <p:sp>
        <p:nvSpPr>
          <p:cNvPr id="3" name="Espaço Reservado para Conteúdo 2"/>
          <p:cNvSpPr>
            <a:spLocks noGrp="1"/>
          </p:cNvSpPr>
          <p:nvPr>
            <p:ph idx="1"/>
          </p:nvPr>
        </p:nvSpPr>
        <p:spPr>
          <a:xfrm>
            <a:off x="1097280" y="1845733"/>
            <a:ext cx="10058400" cy="4437079"/>
          </a:xfrm>
        </p:spPr>
        <p:txBody>
          <a:bodyPr>
            <a:normAutofit fontScale="92500" lnSpcReduction="10000"/>
          </a:bodyPr>
          <a:lstStyle/>
          <a:p>
            <a:pPr marL="269875" indent="-269875">
              <a:buFont typeface="Arial" panose="020B0604020202020204" pitchFamily="34" charset="0"/>
              <a:buChar char="•"/>
            </a:pPr>
            <a:r>
              <a:rPr lang="pt-BR" sz="2800" dirty="0"/>
              <a:t>Fechamento de empresas?</a:t>
            </a:r>
          </a:p>
          <a:p>
            <a:pPr marL="269875" indent="-269875">
              <a:buFont typeface="Arial" panose="020B0604020202020204" pitchFamily="34" charset="0"/>
              <a:buChar char="•"/>
            </a:pPr>
            <a:r>
              <a:rPr lang="pt-BR" sz="2800" dirty="0"/>
              <a:t>Negociações mais difíceis</a:t>
            </a:r>
          </a:p>
          <a:p>
            <a:pPr marL="562483" lvl="1" indent="-269875">
              <a:buFont typeface="Arial" panose="020B0604020202020204" pitchFamily="34" charset="0"/>
              <a:buChar char="•"/>
            </a:pPr>
            <a:r>
              <a:rPr lang="pt-BR" sz="2600" dirty="0"/>
              <a:t>Conjuntura desfavorável</a:t>
            </a:r>
          </a:p>
          <a:p>
            <a:pPr marL="562483" lvl="1" indent="-269875">
              <a:buFont typeface="Arial" panose="020B0604020202020204" pitchFamily="34" charset="0"/>
              <a:buChar char="•"/>
            </a:pPr>
            <a:r>
              <a:rPr lang="pt-BR" sz="2600" dirty="0"/>
              <a:t>Riscos de perdas de garantias</a:t>
            </a:r>
          </a:p>
          <a:p>
            <a:pPr marL="269875" indent="-269875">
              <a:buFont typeface="Arial" panose="020B0604020202020204" pitchFamily="34" charset="0"/>
              <a:buChar char="•"/>
            </a:pPr>
            <a:r>
              <a:rPr lang="pt-BR" sz="2800" dirty="0"/>
              <a:t>Insegurança jurídica</a:t>
            </a:r>
          </a:p>
          <a:p>
            <a:pPr marL="562483" lvl="1" indent="-269875">
              <a:buFont typeface="Arial" panose="020B0604020202020204" pitchFamily="34" charset="0"/>
              <a:buChar char="•"/>
            </a:pPr>
            <a:r>
              <a:rPr lang="pt-BR" sz="2600" dirty="0"/>
              <a:t>O que pode e o que não pode?</a:t>
            </a:r>
          </a:p>
          <a:p>
            <a:pPr marL="562483" lvl="1" indent="-269875">
              <a:buFont typeface="Arial" panose="020B0604020202020204" pitchFamily="34" charset="0"/>
              <a:buChar char="•"/>
            </a:pPr>
            <a:r>
              <a:rPr lang="pt-BR" sz="2600" dirty="0"/>
              <a:t>Falta de entendimento sobre o recolhimento de contribuições aos sindicatos</a:t>
            </a:r>
          </a:p>
          <a:p>
            <a:pPr marL="269875" indent="-269875">
              <a:buFont typeface="Arial" panose="020B0604020202020204" pitchFamily="34" charset="0"/>
              <a:buChar char="•"/>
            </a:pPr>
            <a:r>
              <a:rPr lang="pt-BR" sz="2800" dirty="0"/>
              <a:t>Menos acordos/convenções realizados ou menos registros no Mediador? </a:t>
            </a:r>
          </a:p>
          <a:p>
            <a:pPr marL="562483" lvl="1" indent="-269875">
              <a:buFont typeface="Arial" panose="020B0604020202020204" pitchFamily="34" charset="0"/>
              <a:buChar char="•"/>
            </a:pPr>
            <a:r>
              <a:rPr lang="pt-BR" sz="2600" dirty="0"/>
              <a:t>As partes estão evitando expor os seus instrumentos coletivos?</a:t>
            </a:r>
          </a:p>
          <a:p>
            <a:pPr marL="562483" lvl="1" indent="-269875">
              <a:buFont typeface="Arial" panose="020B0604020202020204" pitchFamily="34" charset="0"/>
              <a:buChar char="•"/>
            </a:pPr>
            <a:r>
              <a:rPr lang="pt-BR" sz="2600" dirty="0"/>
              <a:t>O TST, em decisão de 2012, reconhece a validade de instrumentos coletivos não registrados no sistema</a:t>
            </a:r>
          </a:p>
          <a:p>
            <a:pPr marL="269875" indent="-269875">
              <a:buFont typeface="Arial" panose="020B0604020202020204" pitchFamily="34" charset="0"/>
              <a:buChar char="•"/>
            </a:pPr>
            <a:endParaRPr lang="pt-BR" sz="2800" dirty="0"/>
          </a:p>
          <a:p>
            <a:pPr marL="269875" indent="-269875">
              <a:buFont typeface="Arial" panose="020B0604020202020204" pitchFamily="34" charset="0"/>
              <a:buChar char="•"/>
            </a:pPr>
            <a:endParaRPr lang="pt-BR" sz="2800" dirty="0"/>
          </a:p>
          <a:p>
            <a:endParaRPr lang="pt-BR" sz="2800" dirty="0"/>
          </a:p>
        </p:txBody>
      </p:sp>
    </p:spTree>
    <p:extLst>
      <p:ext uri="{BB962C8B-B14F-4D97-AF65-F5344CB8AC3E}">
        <p14:creationId xmlns:p14="http://schemas.microsoft.com/office/powerpoint/2010/main" val="387147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Estatais</a:t>
            </a:r>
          </a:p>
        </p:txBody>
      </p:sp>
      <p:sp>
        <p:nvSpPr>
          <p:cNvPr id="3" name="Espaço Reservado para Conteúdo 2"/>
          <p:cNvSpPr>
            <a:spLocks noGrp="1"/>
          </p:cNvSpPr>
          <p:nvPr>
            <p:ph idx="1"/>
          </p:nvPr>
        </p:nvSpPr>
        <p:spPr/>
        <p:txBody>
          <a:bodyPr>
            <a:normAutofit/>
          </a:bodyPr>
          <a:lstStyle/>
          <a:p>
            <a:pPr marL="292608" lvl="1" indent="0">
              <a:buNone/>
            </a:pPr>
            <a:endParaRPr lang="pt-BR" sz="2400" dirty="0"/>
          </a:p>
        </p:txBody>
      </p:sp>
      <p:sp>
        <p:nvSpPr>
          <p:cNvPr id="4" name="Espaço Reservado para Texto 3"/>
          <p:cNvSpPr>
            <a:spLocks noGrp="1"/>
          </p:cNvSpPr>
          <p:nvPr>
            <p:ph type="body" sz="half" idx="2"/>
          </p:nvPr>
        </p:nvSpPr>
        <p:spPr/>
        <p:txBody>
          <a:bodyPr anchor="b"/>
          <a:lstStyle/>
          <a:p>
            <a:r>
              <a:rPr lang="pt-BR" dirty="0"/>
              <a:t>Dados do Mercado de Trabalho</a:t>
            </a:r>
          </a:p>
        </p:txBody>
      </p:sp>
    </p:spTree>
    <p:extLst>
      <p:ext uri="{BB962C8B-B14F-4D97-AF65-F5344CB8AC3E}">
        <p14:creationId xmlns:p14="http://schemas.microsoft.com/office/powerpoint/2010/main" val="350578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0" y="6352091"/>
            <a:ext cx="4043190" cy="523220"/>
          </a:xfrm>
          <a:prstGeom prst="rect">
            <a:avLst/>
          </a:prstGeom>
          <a:noFill/>
        </p:spPr>
        <p:txBody>
          <a:bodyPr wrap="square" rtlCol="0">
            <a:spAutoFit/>
          </a:bodyPr>
          <a:lstStyle/>
          <a:p>
            <a:r>
              <a:rPr lang="pt-BR" sz="1400" dirty="0">
                <a:solidFill>
                  <a:schemeClr val="bg1"/>
                </a:solidFill>
              </a:rPr>
              <a:t>Fonte: Ministério da Economia, CAGED</a:t>
            </a:r>
            <a:br>
              <a:rPr lang="pt-BR" sz="1400" dirty="0">
                <a:solidFill>
                  <a:schemeClr val="bg1"/>
                </a:solidFill>
              </a:rPr>
            </a:br>
            <a:r>
              <a:rPr lang="pt-BR" sz="1400" dirty="0">
                <a:solidFill>
                  <a:schemeClr val="bg1"/>
                </a:solidFill>
              </a:rPr>
              <a:t>Elaboração: DIEESE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5868"/>
            <a:ext cx="10191750" cy="594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114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0" y="6352091"/>
            <a:ext cx="4043190" cy="523220"/>
          </a:xfrm>
          <a:prstGeom prst="rect">
            <a:avLst/>
          </a:prstGeom>
          <a:noFill/>
        </p:spPr>
        <p:txBody>
          <a:bodyPr wrap="square" rtlCol="0">
            <a:spAutoFit/>
          </a:bodyPr>
          <a:lstStyle/>
          <a:p>
            <a:r>
              <a:rPr lang="pt-BR" sz="1400" dirty="0">
                <a:solidFill>
                  <a:schemeClr val="bg1"/>
                </a:solidFill>
              </a:rPr>
              <a:t>Fonte: Ministério da Economia, CAGED</a:t>
            </a:r>
            <a:br>
              <a:rPr lang="pt-BR" sz="1400" dirty="0">
                <a:solidFill>
                  <a:schemeClr val="bg1"/>
                </a:solidFill>
              </a:rPr>
            </a:br>
            <a:r>
              <a:rPr lang="pt-BR" sz="1400" dirty="0">
                <a:solidFill>
                  <a:schemeClr val="bg1"/>
                </a:solidFill>
              </a:rPr>
              <a:t>Elaboração: DIEESE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882" y="176412"/>
            <a:ext cx="10074166" cy="604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1418897" y="1403131"/>
            <a:ext cx="9538137" cy="394138"/>
          </a:xfrm>
          <a:prstGeom prst="rect">
            <a:avLst/>
          </a:prstGeom>
          <a:noFill/>
          <a:ln w="38100">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1064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0" y="6352091"/>
            <a:ext cx="4043190" cy="307777"/>
          </a:xfrm>
          <a:prstGeom prst="rect">
            <a:avLst/>
          </a:prstGeom>
          <a:noFill/>
        </p:spPr>
        <p:txBody>
          <a:bodyPr wrap="square" rtlCol="0">
            <a:spAutoFit/>
          </a:bodyPr>
          <a:lstStyle/>
          <a:p>
            <a:r>
              <a:rPr lang="pt-BR" sz="1400" dirty="0">
                <a:solidFill>
                  <a:schemeClr val="bg1"/>
                </a:solidFill>
              </a:rPr>
              <a:t>Fonte: 12º Boletim das Empresas Estatais Federais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293467"/>
            <a:ext cx="9982201" cy="594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ta para a direita 3"/>
          <p:cNvSpPr/>
          <p:nvPr/>
        </p:nvSpPr>
        <p:spPr>
          <a:xfrm rot="5059621">
            <a:off x="2588591" y="3904625"/>
            <a:ext cx="319778" cy="226989"/>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rot="5059621">
            <a:off x="8017841" y="2931629"/>
            <a:ext cx="319778" cy="226989"/>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36112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0" y="6352091"/>
            <a:ext cx="4043190" cy="307777"/>
          </a:xfrm>
          <a:prstGeom prst="rect">
            <a:avLst/>
          </a:prstGeom>
          <a:noFill/>
        </p:spPr>
        <p:txBody>
          <a:bodyPr wrap="square" rtlCol="0">
            <a:spAutoFit/>
          </a:bodyPr>
          <a:lstStyle/>
          <a:p>
            <a:r>
              <a:rPr lang="pt-BR" sz="1400" dirty="0">
                <a:solidFill>
                  <a:schemeClr val="bg1"/>
                </a:solidFill>
              </a:rPr>
              <a:t>Fonte: 12º Boletim das Empresas Estatais Federais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45" y="81459"/>
            <a:ext cx="10011105" cy="619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679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409700"/>
            <a:ext cx="10458450" cy="458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a:xfrm>
            <a:off x="781051" y="190500"/>
            <a:ext cx="10458449" cy="1070610"/>
          </a:xfrm>
        </p:spPr>
        <p:txBody>
          <a:bodyPr vert="horz" lIns="91440" tIns="45720" rIns="91440" bIns="45720" rtlCol="0" anchor="b">
            <a:noAutofit/>
          </a:bodyPr>
          <a:lstStyle/>
          <a:p>
            <a:r>
              <a:rPr lang="pt-BR" sz="3600" b="1" dirty="0"/>
              <a:t>Lucro Líquido de Empresas Estatais Federais  selecionadas 2002-2018 (em milhões de R$)</a:t>
            </a:r>
          </a:p>
        </p:txBody>
      </p:sp>
      <p:sp>
        <p:nvSpPr>
          <p:cNvPr id="6" name="CaixaDeTexto 5"/>
          <p:cNvSpPr txBox="1"/>
          <p:nvPr/>
        </p:nvSpPr>
        <p:spPr>
          <a:xfrm>
            <a:off x="0" y="6352091"/>
            <a:ext cx="4043190" cy="523220"/>
          </a:xfrm>
          <a:prstGeom prst="rect">
            <a:avLst/>
          </a:prstGeom>
          <a:noFill/>
        </p:spPr>
        <p:txBody>
          <a:bodyPr wrap="square" rtlCol="0">
            <a:spAutoFit/>
          </a:bodyPr>
          <a:lstStyle/>
          <a:p>
            <a:r>
              <a:rPr lang="pt-BR" sz="1400" dirty="0">
                <a:solidFill>
                  <a:schemeClr val="bg1"/>
                </a:solidFill>
              </a:rPr>
              <a:t>Fonte: Demonstrações financeiras das empresas</a:t>
            </a:r>
            <a:br>
              <a:rPr lang="pt-BR" sz="1400" dirty="0">
                <a:solidFill>
                  <a:schemeClr val="bg1"/>
                </a:solidFill>
              </a:rPr>
            </a:br>
            <a:r>
              <a:rPr lang="pt-BR" sz="1400" dirty="0">
                <a:solidFill>
                  <a:schemeClr val="bg1"/>
                </a:solidFill>
              </a:rPr>
              <a:t>Elaboração: DIEESE</a:t>
            </a:r>
          </a:p>
        </p:txBody>
      </p:sp>
      <p:sp>
        <p:nvSpPr>
          <p:cNvPr id="2" name="Retângulo 1"/>
          <p:cNvSpPr/>
          <p:nvPr/>
        </p:nvSpPr>
        <p:spPr>
          <a:xfrm>
            <a:off x="781050" y="5982759"/>
            <a:ext cx="3757503" cy="307777"/>
          </a:xfrm>
          <a:prstGeom prst="rect">
            <a:avLst/>
          </a:prstGeom>
        </p:spPr>
        <p:txBody>
          <a:bodyPr wrap="none">
            <a:spAutoFit/>
          </a:bodyPr>
          <a:lstStyle/>
          <a:p>
            <a:r>
              <a:rPr lang="pt-BR" sz="1400" dirty="0"/>
              <a:t>Obs.: valores em preços </a:t>
            </a:r>
            <a:r>
              <a:rPr lang="pt-BR" sz="1400"/>
              <a:t>de dez/2018 </a:t>
            </a:r>
            <a:r>
              <a:rPr lang="pt-BR" sz="1400" dirty="0"/>
              <a:t>(IPCA-IBGE)</a:t>
            </a:r>
          </a:p>
        </p:txBody>
      </p:sp>
    </p:spTree>
    <p:extLst>
      <p:ext uri="{BB962C8B-B14F-4D97-AF65-F5344CB8AC3E}">
        <p14:creationId xmlns:p14="http://schemas.microsoft.com/office/powerpoint/2010/main" val="281181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5310" y="146245"/>
            <a:ext cx="11414235" cy="6601807"/>
          </a:xfrm>
          <a:prstGeom prst="rect">
            <a:avLst/>
          </a:prstGeom>
          <a:solidFill>
            <a:schemeClr val="bg1"/>
          </a:solidFill>
        </p:spPr>
        <p:txBody>
          <a:bodyPr wrap="square">
            <a:spAutoFit/>
          </a:bodyPr>
          <a:lstStyle/>
          <a:p>
            <a:pPr algn="just"/>
            <a:r>
              <a:rPr lang="pt-BR" sz="2400" b="1" dirty="0"/>
              <a:t>Eletricitários (Eletrobrás)</a:t>
            </a:r>
            <a:r>
              <a:rPr lang="pt-BR" sz="2400" dirty="0"/>
              <a:t> [</a:t>
            </a:r>
            <a:r>
              <a:rPr lang="pt-BR" sz="2100" dirty="0"/>
              <a:t>Data-base: 1º de maio] </a:t>
            </a:r>
          </a:p>
          <a:p>
            <a:pPr algn="just"/>
            <a:endParaRPr lang="pt-BR" sz="2100" dirty="0"/>
          </a:p>
          <a:p>
            <a:pPr marL="342900" indent="-342900" algn="just">
              <a:buFont typeface="Wingdings" panose="05000000000000000000" pitchFamily="2" charset="2"/>
              <a:buChar char="q"/>
            </a:pPr>
            <a:r>
              <a:rPr lang="pt-BR" sz="2100" dirty="0"/>
              <a:t>A pauta foi entregue antes da data-base. </a:t>
            </a:r>
          </a:p>
          <a:p>
            <a:pPr marL="342900" lvl="0" indent="-342900" algn="just">
              <a:buFont typeface="Wingdings" panose="05000000000000000000" pitchFamily="2" charset="2"/>
              <a:buChar char="q"/>
            </a:pPr>
            <a:endParaRPr lang="pt-BR" sz="2100" dirty="0"/>
          </a:p>
          <a:p>
            <a:pPr marL="342900" lvl="0" indent="-342900" algn="just">
              <a:buFont typeface="Wingdings" panose="05000000000000000000" pitchFamily="2" charset="2"/>
              <a:buChar char="q"/>
            </a:pPr>
            <a:r>
              <a:rPr lang="pt-BR" sz="2100" dirty="0"/>
              <a:t>Na negociação, que é realizada com a Federação Nacional dos </a:t>
            </a:r>
            <a:r>
              <a:rPr lang="pt-BR" sz="2100" dirty="0" err="1"/>
              <a:t>Urbanitários</a:t>
            </a:r>
            <a:r>
              <a:rPr lang="pt-BR" sz="2100" dirty="0"/>
              <a:t> (FNU), </a:t>
            </a:r>
            <a:r>
              <a:rPr lang="pt-BR" sz="2100" b="1" dirty="0"/>
              <a:t>o grande impasse foi a cláusula contra demissão em massa</a:t>
            </a:r>
            <a:r>
              <a:rPr lang="pt-BR" sz="2100" dirty="0"/>
              <a:t>. Os outros pontos estavam mais pacificados, como cláusulas sociais e econômicas. A questão da demissão em massa não foi retirada de forma nenhuma pela empresa. </a:t>
            </a:r>
            <a:r>
              <a:rPr lang="pt-BR" sz="2100" b="1" dirty="0"/>
              <a:t>Esse impasse levou a negociação ir para o TST.</a:t>
            </a:r>
            <a:r>
              <a:rPr lang="pt-BR" sz="2100" dirty="0"/>
              <a:t> </a:t>
            </a:r>
          </a:p>
          <a:p>
            <a:pPr marL="342900" lvl="0" indent="-342900" algn="just">
              <a:buFont typeface="Wingdings" panose="05000000000000000000" pitchFamily="2" charset="2"/>
              <a:buChar char="q"/>
            </a:pPr>
            <a:endParaRPr lang="pt-BR" sz="2100" dirty="0"/>
          </a:p>
          <a:p>
            <a:pPr marL="342900" lvl="0" indent="-342900" algn="just">
              <a:buFont typeface="Wingdings" panose="05000000000000000000" pitchFamily="2" charset="2"/>
              <a:buChar char="q"/>
            </a:pPr>
            <a:r>
              <a:rPr lang="pt-BR" sz="2100" dirty="0"/>
              <a:t>Havia o entendimento jurídico de não levar a dissidio, dado o vencimento em um ano.</a:t>
            </a:r>
          </a:p>
          <a:p>
            <a:pPr marL="342900" lvl="0" indent="-342900" algn="just">
              <a:buFont typeface="Wingdings" panose="05000000000000000000" pitchFamily="2" charset="2"/>
              <a:buChar char="q"/>
            </a:pPr>
            <a:endParaRPr lang="pt-BR" sz="2100" dirty="0"/>
          </a:p>
          <a:p>
            <a:pPr marL="342900" lvl="0" indent="-342900" algn="just">
              <a:buFont typeface="Wingdings" panose="05000000000000000000" pitchFamily="2" charset="2"/>
              <a:buChar char="q"/>
            </a:pPr>
            <a:r>
              <a:rPr lang="pt-BR" sz="2100" dirty="0"/>
              <a:t>Dentro da negociação foi discutido como serão feitas as demissões e qual o tamanho dos efetivos ao longo dos próximos anos. Dessa forma foi tirada como linha um plano de demissões de elegíveis, principalmente focando na possibilidade de demissão dos já aposentados ou os futuros aposentáveis. </a:t>
            </a:r>
          </a:p>
          <a:p>
            <a:pPr marL="342900" lvl="0" indent="-342900" algn="just">
              <a:buFont typeface="Wingdings" panose="05000000000000000000" pitchFamily="2" charset="2"/>
              <a:buChar char="q"/>
            </a:pPr>
            <a:endParaRPr lang="pt-BR" sz="2100" dirty="0"/>
          </a:p>
          <a:p>
            <a:pPr marL="342900" lvl="0" indent="-342900" algn="just">
              <a:buFont typeface="Wingdings" panose="05000000000000000000" pitchFamily="2" charset="2"/>
              <a:buChar char="q"/>
            </a:pPr>
            <a:r>
              <a:rPr lang="pt-BR" sz="2100" b="1" dirty="0"/>
              <a:t>A empresa passou a adotar como política comunicar sua visão sobre a negociação, assim como formas de ameaças e de pressão.</a:t>
            </a:r>
          </a:p>
          <a:p>
            <a:pPr marL="342900" lvl="0" indent="-342900" algn="just">
              <a:buFont typeface="Wingdings" panose="05000000000000000000" pitchFamily="2" charset="2"/>
              <a:buChar char="q"/>
            </a:pPr>
            <a:endParaRPr lang="pt-BR" sz="2100" dirty="0"/>
          </a:p>
          <a:p>
            <a:pPr marL="342900" lvl="0" indent="-342900" algn="just">
              <a:buFont typeface="Wingdings" panose="05000000000000000000" pitchFamily="2" charset="2"/>
              <a:buChar char="q"/>
            </a:pPr>
            <a:r>
              <a:rPr lang="pt-BR" sz="2100" dirty="0"/>
              <a:t>Avaliação: Categoria pouco mobilizada. </a:t>
            </a:r>
            <a:r>
              <a:rPr lang="pt-BR" sz="2100" b="1" dirty="0"/>
              <a:t>Muitos acreditaram no atual governo.</a:t>
            </a:r>
          </a:p>
        </p:txBody>
      </p:sp>
    </p:spTree>
    <p:extLst>
      <p:ext uri="{BB962C8B-B14F-4D97-AF65-F5344CB8AC3E}">
        <p14:creationId xmlns:p14="http://schemas.microsoft.com/office/powerpoint/2010/main" val="195076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5310" y="169995"/>
            <a:ext cx="11603421" cy="6478697"/>
          </a:xfrm>
          <a:prstGeom prst="rect">
            <a:avLst/>
          </a:prstGeom>
          <a:solidFill>
            <a:schemeClr val="bg1"/>
          </a:solidFill>
        </p:spPr>
        <p:txBody>
          <a:bodyPr wrap="square">
            <a:spAutoFit/>
          </a:bodyPr>
          <a:lstStyle/>
          <a:p>
            <a:r>
              <a:rPr lang="pt-BR" sz="2400" b="1" dirty="0"/>
              <a:t>Trabalhadores dos Correios (Correios)</a:t>
            </a:r>
            <a:r>
              <a:rPr lang="pt-BR" sz="2400" dirty="0"/>
              <a:t> [Data-base: 1º de agosto]</a:t>
            </a:r>
          </a:p>
          <a:p>
            <a:endParaRPr lang="pt-BR" sz="1300" dirty="0"/>
          </a:p>
          <a:p>
            <a:pPr marL="285750" lvl="0" indent="-285750" algn="just">
              <a:buFont typeface="Wingdings" panose="05000000000000000000" pitchFamily="2" charset="2"/>
              <a:buChar char="q"/>
            </a:pPr>
            <a:r>
              <a:rPr lang="pt-BR" dirty="0"/>
              <a:t>A pauta foi elaborada em maio. Nas rodadas ocorridas entre maio e outubro, não houve qualquer avanço. Não havia sequer um responsável da empresa para receber a pauta dos trabalhadores. </a:t>
            </a:r>
          </a:p>
          <a:p>
            <a:pPr marL="285750" lvl="0" indent="-285750" algn="just">
              <a:buFont typeface="Wingdings" panose="05000000000000000000" pitchFamily="2" charset="2"/>
              <a:buChar char="q"/>
            </a:pPr>
            <a:endParaRPr lang="pt-BR" dirty="0"/>
          </a:p>
          <a:p>
            <a:pPr marL="285750" indent="-285750" algn="just">
              <a:buFont typeface="Wingdings" panose="05000000000000000000" pitchFamily="2" charset="2"/>
              <a:buChar char="q"/>
            </a:pPr>
            <a:r>
              <a:rPr lang="pt-BR" b="1" dirty="0"/>
              <a:t>D</a:t>
            </a:r>
            <a:r>
              <a:rPr lang="pt-BR" dirty="0"/>
              <a:t>e setembro de 2018 a agosto de 2019, o SAG-DIEESE registrou outras </a:t>
            </a:r>
            <a:r>
              <a:rPr lang="pt-BR" b="1" dirty="0"/>
              <a:t>oito paralisações</a:t>
            </a:r>
            <a:r>
              <a:rPr lang="pt-BR" dirty="0"/>
              <a:t> realizadas pontualmente em Centros de Distribuição Domiciliária, ou em agências. Motivos: reivindicação de </a:t>
            </a:r>
            <a:r>
              <a:rPr lang="pt-BR" b="1" dirty="0"/>
              <a:t>adequação do local de trabalho</a:t>
            </a:r>
            <a:r>
              <a:rPr lang="pt-BR" dirty="0"/>
              <a:t> e dos </a:t>
            </a:r>
            <a:r>
              <a:rPr lang="pt-BR" b="1" dirty="0"/>
              <a:t>veículos de entrega</a:t>
            </a:r>
            <a:r>
              <a:rPr lang="pt-BR" dirty="0"/>
              <a:t>; denúncia das </a:t>
            </a:r>
            <a:r>
              <a:rPr lang="pt-BR" b="1" dirty="0"/>
              <a:t>situações de violência</a:t>
            </a:r>
            <a:r>
              <a:rPr lang="pt-BR" dirty="0"/>
              <a:t> a que os carteiros estão expostos durante as entregas (assaltos, agressões etc.)</a:t>
            </a:r>
          </a:p>
          <a:p>
            <a:pPr marL="285750" lvl="0" indent="-285750" algn="just">
              <a:buFont typeface="Wingdings" panose="05000000000000000000" pitchFamily="2" charset="2"/>
              <a:buChar char="q"/>
            </a:pPr>
            <a:endParaRPr lang="pt-BR" dirty="0"/>
          </a:p>
          <a:p>
            <a:pPr marL="285750" lvl="0" indent="-285750" algn="just">
              <a:buFont typeface="Wingdings" panose="05000000000000000000" pitchFamily="2" charset="2"/>
              <a:buChar char="q"/>
            </a:pPr>
            <a:r>
              <a:rPr lang="pt-BR" b="1" dirty="0"/>
              <a:t>No início de setembro, a categoria entrou em greve por tempo indeterminado, que durou de 7 dias.</a:t>
            </a:r>
            <a:r>
              <a:rPr lang="pt-BR" dirty="0"/>
              <a:t> </a:t>
            </a:r>
            <a:r>
              <a:rPr lang="pt-BR" b="1" dirty="0"/>
              <a:t>A paralisação levou o acordo para dissídio no Tribunal Superior do Trabalho (TST)</a:t>
            </a:r>
            <a:r>
              <a:rPr lang="pt-BR" dirty="0"/>
              <a:t>, onde finalmente foi feita uma proposta com reajustes muito baixos, muito aquém da pauta. A empresa adotou a tática de protelar a negociação de forma a justamente leva-la ao judiciário. Do ponto de vista de sua estratégia, </a:t>
            </a:r>
            <a:r>
              <a:rPr lang="pt-BR" b="1" dirty="0"/>
              <a:t>a empresa tomou o TST não como um negociador neutro</a:t>
            </a:r>
            <a:r>
              <a:rPr lang="pt-BR" dirty="0"/>
              <a:t>, mas como um braço de seus interesses. Seu objetivo geral era o de impor reajustes muitos baixos e retirar ‘pais e mães’ do Acordo.</a:t>
            </a:r>
          </a:p>
          <a:p>
            <a:pPr marL="285750" lvl="0" indent="-285750" algn="just">
              <a:buFont typeface="Wingdings" panose="05000000000000000000" pitchFamily="2" charset="2"/>
              <a:buChar char="q"/>
            </a:pPr>
            <a:endParaRPr lang="pt-BR" dirty="0"/>
          </a:p>
          <a:p>
            <a:pPr marL="285750" lvl="0" indent="-285750" algn="just">
              <a:buFont typeface="Wingdings" panose="05000000000000000000" pitchFamily="2" charset="2"/>
              <a:buChar char="q"/>
            </a:pPr>
            <a:r>
              <a:rPr lang="pt-BR" dirty="0"/>
              <a:t>Avaliação: </a:t>
            </a:r>
            <a:r>
              <a:rPr lang="pt-BR" b="1" dirty="0"/>
              <a:t>Apesar de o reajuste ter sido pequeno, a negociação foi considerada bem-sucedida</a:t>
            </a:r>
            <a:r>
              <a:rPr lang="pt-BR" dirty="0"/>
              <a:t>, dada a manutenção do acordo e os avanços obtidos frente à proposta inicial. A reação da categoria foi surpreendente, dado certo temor em relação ao atual governo. </a:t>
            </a:r>
          </a:p>
          <a:p>
            <a:pPr marL="285750" lvl="0" indent="-285750" algn="just">
              <a:buFont typeface="Wingdings" panose="05000000000000000000" pitchFamily="2" charset="2"/>
              <a:buChar char="q"/>
            </a:pPr>
            <a:endParaRPr lang="pt-BR" dirty="0"/>
          </a:p>
          <a:p>
            <a:pPr marL="285750" lvl="0" indent="-285750" algn="just">
              <a:buFont typeface="Wingdings" panose="05000000000000000000" pitchFamily="2" charset="2"/>
              <a:buChar char="q"/>
            </a:pPr>
            <a:r>
              <a:rPr lang="pt-BR" b="1" dirty="0"/>
              <a:t>A questão da privatização marcou forte presença durante toda a campanha. </a:t>
            </a:r>
            <a:r>
              <a:rPr lang="pt-BR" dirty="0"/>
              <a:t>Tanto a luta pelo Acordo Coletivo quanto a firme posição contra a privatização tiveram boa e forte aceitação da sociedade.</a:t>
            </a:r>
          </a:p>
        </p:txBody>
      </p:sp>
    </p:spTree>
    <p:extLst>
      <p:ext uri="{BB962C8B-B14F-4D97-AF65-F5344CB8AC3E}">
        <p14:creationId xmlns:p14="http://schemas.microsoft.com/office/powerpoint/2010/main" val="60747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6550223"/>
            <a:ext cx="5343181" cy="307777"/>
          </a:xfrm>
          <a:prstGeom prst="rect">
            <a:avLst/>
          </a:prstGeom>
          <a:noFill/>
        </p:spPr>
        <p:txBody>
          <a:bodyPr wrap="square" rtlCol="0">
            <a:spAutoFit/>
          </a:bodyPr>
          <a:lstStyle/>
          <a:p>
            <a:r>
              <a:rPr lang="pt-BR" sz="1400" dirty="0">
                <a:solidFill>
                  <a:schemeClr val="bg1"/>
                </a:solidFill>
              </a:rPr>
              <a:t>Fonte: DIEESE. SAS-DIEESE – Sistema de Acompanhamento de Salários</a:t>
            </a:r>
          </a:p>
        </p:txBody>
      </p:sp>
      <p:pic>
        <p:nvPicPr>
          <p:cNvPr id="7" name="Imagem 6"/>
          <p:cNvPicPr>
            <a:picLocks noChangeAspect="1"/>
          </p:cNvPicPr>
          <p:nvPr/>
        </p:nvPicPr>
        <p:blipFill>
          <a:blip r:embed="rId3"/>
          <a:stretch>
            <a:fillRect/>
          </a:stretch>
        </p:blipFill>
        <p:spPr>
          <a:xfrm>
            <a:off x="1020000" y="-7"/>
            <a:ext cx="10152000" cy="6336186"/>
          </a:xfrm>
          <a:prstGeom prst="rect">
            <a:avLst/>
          </a:prstGeom>
        </p:spPr>
      </p:pic>
      <p:sp>
        <p:nvSpPr>
          <p:cNvPr id="4" name="CaixaDeTexto 3"/>
          <p:cNvSpPr txBox="1"/>
          <p:nvPr/>
        </p:nvSpPr>
        <p:spPr>
          <a:xfrm>
            <a:off x="11619914" y="1859340"/>
            <a:ext cx="337624" cy="3139321"/>
          </a:xfrm>
          <a:prstGeom prst="rect">
            <a:avLst/>
          </a:prstGeom>
          <a:noFill/>
        </p:spPr>
        <p:txBody>
          <a:bodyPr wrap="square" rtlCol="0">
            <a:spAutoFit/>
          </a:bodyPr>
          <a:lstStyle/>
          <a:p>
            <a:pPr algn="ctr"/>
            <a:r>
              <a:rPr lang="pt-BR" dirty="0"/>
              <a:t>PAINEL</a:t>
            </a:r>
          </a:p>
          <a:p>
            <a:pPr algn="ctr"/>
            <a:endParaRPr lang="pt-BR" dirty="0"/>
          </a:p>
          <a:p>
            <a:pPr algn="ctr"/>
            <a:r>
              <a:rPr lang="pt-BR" dirty="0"/>
              <a:t>SAIS</a:t>
            </a:r>
          </a:p>
        </p:txBody>
      </p:sp>
    </p:spTree>
    <p:extLst>
      <p:ext uri="{BB962C8B-B14F-4D97-AF65-F5344CB8AC3E}">
        <p14:creationId xmlns:p14="http://schemas.microsoft.com/office/powerpoint/2010/main" val="1067423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5310" y="146245"/>
            <a:ext cx="11414235" cy="6478697"/>
          </a:xfrm>
          <a:prstGeom prst="rect">
            <a:avLst/>
          </a:prstGeom>
          <a:solidFill>
            <a:schemeClr val="bg1"/>
          </a:solidFill>
        </p:spPr>
        <p:txBody>
          <a:bodyPr wrap="square">
            <a:spAutoFit/>
          </a:bodyPr>
          <a:lstStyle/>
          <a:p>
            <a:r>
              <a:rPr lang="pt-BR" sz="2400" b="1" dirty="0"/>
              <a:t>Petroleiros (Petrobrás)</a:t>
            </a:r>
            <a:r>
              <a:rPr lang="pt-BR" sz="2400" dirty="0"/>
              <a:t> [Data-base: 1º de setembro]</a:t>
            </a:r>
          </a:p>
          <a:p>
            <a:pPr marL="285750" lvl="0" indent="-285750">
              <a:buFont typeface="Wingdings" panose="05000000000000000000" pitchFamily="2" charset="2"/>
              <a:buChar char="q"/>
            </a:pPr>
            <a:endParaRPr lang="pt-BR" sz="1700" dirty="0"/>
          </a:p>
          <a:p>
            <a:pPr marL="285750" lvl="0" indent="-285750" algn="just">
              <a:buFont typeface="Wingdings" panose="05000000000000000000" pitchFamily="2" charset="2"/>
              <a:buChar char="q"/>
            </a:pPr>
            <a:r>
              <a:rPr lang="pt-BR" sz="1700" dirty="0"/>
              <a:t>Quadro geral: dificuldade de fazer atividades conjuntas entre os representantes dos trabalhadores das empresas estatais. </a:t>
            </a:r>
            <a:r>
              <a:rPr lang="pt-BR" sz="1700" b="1" dirty="0"/>
              <a:t>Muitos trabalhadores de empresas públicas ainda acham que o governo Bolsonaro está correto.</a:t>
            </a:r>
            <a:r>
              <a:rPr lang="pt-BR" sz="1700" dirty="0"/>
              <a:t> A partir disso, constatou-se a importância de se falar “para dentro” e “para fora”, de forma a mostrar que a luta é pelo ACT e pelos próprios empregos.</a:t>
            </a:r>
          </a:p>
          <a:p>
            <a:pPr marL="285750" lvl="0" indent="-285750" algn="just">
              <a:buFont typeface="Wingdings" panose="05000000000000000000" pitchFamily="2" charset="2"/>
              <a:buChar char="q"/>
            </a:pPr>
            <a:endParaRPr lang="pt-BR" sz="1700" dirty="0"/>
          </a:p>
          <a:p>
            <a:pPr marL="285750" lvl="0" indent="-285750" algn="just">
              <a:buFont typeface="Wingdings" panose="05000000000000000000" pitchFamily="2" charset="2"/>
              <a:buChar char="q"/>
            </a:pPr>
            <a:r>
              <a:rPr lang="pt-BR" sz="1700" b="1" dirty="0"/>
              <a:t>Particularidades</a:t>
            </a:r>
            <a:r>
              <a:rPr lang="pt-BR" sz="1700" dirty="0"/>
              <a:t>: Pela primeira vez que a mesa foi tocada por </a:t>
            </a:r>
            <a:r>
              <a:rPr lang="pt-BR" sz="1700" b="1" dirty="0"/>
              <a:t>administradores de fora da companhia</a:t>
            </a:r>
            <a:r>
              <a:rPr lang="pt-BR" sz="1700" dirty="0"/>
              <a:t>. A mesa teve </a:t>
            </a:r>
            <a:r>
              <a:rPr lang="pt-BR" sz="1700" b="1" dirty="0"/>
              <a:t>início com a afirmação de que haveria cortes</a:t>
            </a:r>
            <a:r>
              <a:rPr lang="pt-BR" sz="1700" dirty="0"/>
              <a:t> de efetivos e de remunerações. </a:t>
            </a:r>
            <a:r>
              <a:rPr lang="pt-BR" sz="1700" b="1" dirty="0"/>
              <a:t>Mesa única</a:t>
            </a:r>
            <a:r>
              <a:rPr lang="pt-BR" sz="1700" dirty="0"/>
              <a:t>, entre FUP e FNP, por imposição da companhia. Na primeira proposta da empresa ela destrói o acordo, com a terceira rodada negada, a empresa levou para o TST. </a:t>
            </a:r>
          </a:p>
          <a:p>
            <a:pPr marL="285750" lvl="0" indent="-285750" algn="just">
              <a:buFont typeface="Wingdings" panose="05000000000000000000" pitchFamily="2" charset="2"/>
              <a:buChar char="q"/>
            </a:pPr>
            <a:endParaRPr lang="pt-BR" sz="1700" dirty="0"/>
          </a:p>
          <a:p>
            <a:pPr marL="285750" lvl="0" indent="-285750" algn="just">
              <a:buFont typeface="Wingdings" panose="05000000000000000000" pitchFamily="2" charset="2"/>
              <a:buChar char="q"/>
            </a:pPr>
            <a:r>
              <a:rPr lang="pt-BR" sz="1700" dirty="0"/>
              <a:t>A apreciação das propostas em assembleias também foi diferente. A empresa liberou o ponto, o que levou a uma possibilidade de se discutir com a categoria o que normalmente não se discute. </a:t>
            </a:r>
            <a:r>
              <a:rPr lang="pt-BR" sz="1700" b="1" dirty="0"/>
              <a:t>A empresa avaliou que os trabalhadores não iriam ao TST.</a:t>
            </a:r>
            <a:r>
              <a:rPr lang="pt-BR" sz="1700" dirty="0"/>
              <a:t> Desta maneira, esse movimento provocou um desconforto para a empresa, que optou por acelerar o processo.</a:t>
            </a:r>
          </a:p>
          <a:p>
            <a:pPr marL="285750" lvl="0" indent="-285750" algn="just">
              <a:buFont typeface="Wingdings" panose="05000000000000000000" pitchFamily="2" charset="2"/>
              <a:buChar char="q"/>
            </a:pPr>
            <a:endParaRPr lang="pt-BR" sz="1700" b="1" dirty="0"/>
          </a:p>
          <a:p>
            <a:pPr marL="285750" lvl="0" indent="-285750" algn="just">
              <a:buFont typeface="Wingdings" panose="05000000000000000000" pitchFamily="2" charset="2"/>
              <a:buChar char="q"/>
            </a:pPr>
            <a:r>
              <a:rPr lang="pt-BR" sz="1700" b="1" dirty="0"/>
              <a:t>As reuniões bilaterais não foram realizadas</a:t>
            </a:r>
            <a:r>
              <a:rPr lang="pt-BR" sz="1700" dirty="0"/>
              <a:t>, com a colocação de um prazo curto e arbitrário para negociar, com o TST tendo que acelerar os processos, já apresentando uma proposta em 20 dias. </a:t>
            </a:r>
            <a:r>
              <a:rPr lang="pt-BR" sz="1700" b="1" dirty="0"/>
              <a:t>Nesse caminho as Federações não conseguiram ficar juntos.</a:t>
            </a:r>
            <a:r>
              <a:rPr lang="pt-BR" sz="1700" dirty="0"/>
              <a:t> No primeiro momento, a proposta do TST foi rejeitada pela FUP.  O sindicato do RJ acabou aprovando a primeira proposta do TST, o que levou a novos acirramentos. A proposição da FUP foi parcialmente atendida pela nova versão do TST, o que a levou a aceitar o acordo e focar na luta contra a privatização. </a:t>
            </a:r>
          </a:p>
          <a:p>
            <a:pPr marL="285750" lvl="0" indent="-285750" algn="just">
              <a:buFont typeface="Wingdings" panose="05000000000000000000" pitchFamily="2" charset="2"/>
              <a:buChar char="q"/>
            </a:pPr>
            <a:endParaRPr lang="pt-BR" sz="1700" b="1" dirty="0"/>
          </a:p>
          <a:p>
            <a:pPr marL="285750" lvl="0" indent="-285750" algn="just">
              <a:buFont typeface="Wingdings" panose="05000000000000000000" pitchFamily="2" charset="2"/>
              <a:buChar char="q"/>
            </a:pPr>
            <a:r>
              <a:rPr lang="pt-BR" sz="1700" b="1" dirty="0"/>
              <a:t>Na visão da FUP a luta contra a privatização precisa da aceitação da população, o que não seria obtida em uma greve com pauta em benefícios tão altos como os dos petroleiros.</a:t>
            </a:r>
            <a:r>
              <a:rPr lang="pt-BR" sz="1700" dirty="0"/>
              <a:t> Por isso, a importância de separar as lutas.</a:t>
            </a:r>
          </a:p>
        </p:txBody>
      </p:sp>
    </p:spTree>
    <p:extLst>
      <p:ext uri="{BB962C8B-B14F-4D97-AF65-F5344CB8AC3E}">
        <p14:creationId xmlns:p14="http://schemas.microsoft.com/office/powerpoint/2010/main" val="315023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5310" y="146245"/>
            <a:ext cx="11414235" cy="6417141"/>
          </a:xfrm>
          <a:prstGeom prst="rect">
            <a:avLst/>
          </a:prstGeom>
          <a:solidFill>
            <a:schemeClr val="bg1"/>
          </a:solidFill>
        </p:spPr>
        <p:txBody>
          <a:bodyPr wrap="square">
            <a:spAutoFit/>
          </a:bodyPr>
          <a:lstStyle/>
          <a:p>
            <a:r>
              <a:rPr lang="pt-BR" sz="2400" b="1" dirty="0"/>
              <a:t>Bancários (BNDES, Caixa e Banco do Brasil)</a:t>
            </a:r>
            <a:r>
              <a:rPr lang="pt-BR" sz="2400" dirty="0"/>
              <a:t> [Data-base: 1º de setembro]</a:t>
            </a:r>
          </a:p>
          <a:p>
            <a:pPr lvl="0"/>
            <a:endParaRPr lang="pt-BR" sz="1700" dirty="0"/>
          </a:p>
          <a:p>
            <a:pPr marL="285750" lvl="0" indent="-285750">
              <a:buFont typeface="Wingdings" panose="05000000000000000000" pitchFamily="2" charset="2"/>
              <a:buChar char="q"/>
            </a:pPr>
            <a:r>
              <a:rPr lang="pt-BR" sz="1850" dirty="0"/>
              <a:t>Data-base: </a:t>
            </a:r>
            <a:r>
              <a:rPr lang="pt-BR" sz="1850" b="1" dirty="0"/>
              <a:t>1º de setembro</a:t>
            </a:r>
            <a:r>
              <a:rPr lang="pt-BR" sz="1850" dirty="0"/>
              <a:t>. A convenção coletiva dos bancários abrange mais de 400 mil trabalhadores, coordenados no comando nacional. Dado o fim da </a:t>
            </a:r>
            <a:r>
              <a:rPr lang="pt-BR" sz="1850" dirty="0" err="1"/>
              <a:t>ultratividade</a:t>
            </a:r>
            <a:r>
              <a:rPr lang="pt-BR" sz="1850" dirty="0"/>
              <a:t>, o envio de pauta foi antecipado para julho de 2018.</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Foram realizadas 10 rodadas de negociação, com três perspectivas: conflito (greve), </a:t>
            </a:r>
            <a:r>
              <a:rPr lang="pt-BR" sz="1850" dirty="0" err="1"/>
              <a:t>judicialização</a:t>
            </a:r>
            <a:r>
              <a:rPr lang="pt-BR" sz="1850" dirty="0"/>
              <a:t> ou acordo. Uma das questões centrais da negociação da Convenção Coletiva 2019-2020 se relacionou à jornada de trabalho (de duração de 6 horas). </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b="1" dirty="0"/>
              <a:t>Havia intenção por parte da bancada patronal de rebaixamento do acordo, com retirada de cláusulas</a:t>
            </a:r>
            <a:r>
              <a:rPr lang="pt-BR" sz="1850" dirty="0"/>
              <a:t>. </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O Itaú queria a continuidade da negociação, pressionando o governo para que BB e Caixa continuassem. Essa estratégia foi denominada de “estica e puxa”. </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b="1" dirty="0"/>
              <a:t>Assim, com a alteração de algumas cláusulas, foi possível manter o acordo e os reajustes. </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Avaliação: </a:t>
            </a:r>
            <a:r>
              <a:rPr lang="pt-BR" sz="1850" b="1" dirty="0"/>
              <a:t>Saldo muito positivo</a:t>
            </a:r>
            <a:r>
              <a:rPr lang="pt-BR" sz="1850" dirty="0"/>
              <a:t>, dada a manutenção do acordo, com reajuste acima da inflação e continuidade de prazo de dois anos.</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No caso do BNDES, houve uma especificidade: uma cláusula sobre demissão arbitrária, que no final foi recolocada. O acordo foi todo mantido, tendo como uma grande vantagem a mesa ser composta por próprios trabalhadores.</a:t>
            </a:r>
          </a:p>
        </p:txBody>
      </p:sp>
    </p:spTree>
    <p:extLst>
      <p:ext uri="{BB962C8B-B14F-4D97-AF65-F5344CB8AC3E}">
        <p14:creationId xmlns:p14="http://schemas.microsoft.com/office/powerpoint/2010/main" val="183572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5310" y="146245"/>
            <a:ext cx="11414235" cy="6147837"/>
          </a:xfrm>
          <a:prstGeom prst="rect">
            <a:avLst/>
          </a:prstGeom>
          <a:solidFill>
            <a:schemeClr val="bg1"/>
          </a:solidFill>
        </p:spPr>
        <p:txBody>
          <a:bodyPr wrap="square">
            <a:spAutoFit/>
          </a:bodyPr>
          <a:lstStyle/>
          <a:p>
            <a:r>
              <a:rPr lang="pt-BR" sz="2400" b="1" dirty="0"/>
              <a:t>Moedeiros (Casa da Moeda)</a:t>
            </a:r>
            <a:r>
              <a:rPr lang="pt-BR" sz="2400" dirty="0"/>
              <a:t> [Data-base: 1º de janeiro]</a:t>
            </a:r>
          </a:p>
          <a:p>
            <a:pPr lvl="0"/>
            <a:endParaRPr lang="pt-BR" dirty="0"/>
          </a:p>
          <a:p>
            <a:pPr marL="285750" lvl="0" indent="-285750">
              <a:buFont typeface="Wingdings" panose="05000000000000000000" pitchFamily="2" charset="2"/>
              <a:buChar char="q"/>
            </a:pPr>
            <a:r>
              <a:rPr lang="pt-BR" sz="1850" dirty="0"/>
              <a:t>Considerando a data-base, os trabalhadores enviaram a pauta em setembro. </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Como </a:t>
            </a:r>
            <a:r>
              <a:rPr lang="pt-BR" sz="1850" b="1" dirty="0"/>
              <a:t>não houve acordo</a:t>
            </a:r>
            <a:r>
              <a:rPr lang="pt-BR" sz="1850" dirty="0"/>
              <a:t> com a direção anterior da empresa, </a:t>
            </a:r>
            <a:r>
              <a:rPr lang="pt-BR" sz="1850" b="1" dirty="0"/>
              <a:t>propôs-se um encaminhamento direto ao dissídio</a:t>
            </a:r>
            <a:r>
              <a:rPr lang="pt-BR" sz="1850" dirty="0"/>
              <a:t>. Entretanto, ocorreu uma rodada de negociação em que a empresa se limitou a apresentar uma pauta muito rebaixada. Isto posto, a estratégia dos trabalhadores foi a da protelação, tendo como objetivo de pressionar pela negociação.</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Os pontos da negociação foram levados para o Ministério Público do Trabalho (MPT), que considerou justo o pleito dos trabalhadores, incluindo reajuste com ganho real. </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A Secretaria de Coordenação e Governança das Empresas Estatais (SEST) fez uma proposta bastante rebaixada, que foi rejeitada. Com isso, a pauta foi novamente encaminhada ao TST, objetivando-se levá-la a dissidio, mas o mesmo ainda não foi iniciado. Até o momento, sequer há um relator.</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b="1" dirty="0"/>
              <a:t>Em 10/01/2019</a:t>
            </a:r>
            <a:r>
              <a:rPr lang="pt-BR" sz="1850" dirty="0"/>
              <a:t>, cerca de </a:t>
            </a:r>
            <a:r>
              <a:rPr lang="pt-BR" sz="1850" b="1" dirty="0"/>
              <a:t>800 funcionários da Casa da Moeda ocuparam a sede da empresa</a:t>
            </a:r>
            <a:r>
              <a:rPr lang="pt-BR" sz="1850" dirty="0"/>
              <a:t> ao longo da tarde e noite.</a:t>
            </a:r>
          </a:p>
          <a:p>
            <a:pPr marL="285750" lvl="0" indent="-285750">
              <a:buFont typeface="Wingdings" panose="05000000000000000000" pitchFamily="2" charset="2"/>
              <a:buChar char="q"/>
            </a:pPr>
            <a:endParaRPr lang="pt-BR" sz="1850" dirty="0"/>
          </a:p>
          <a:p>
            <a:pPr marL="285750" lvl="0" indent="-285750">
              <a:buFont typeface="Wingdings" panose="05000000000000000000" pitchFamily="2" charset="2"/>
              <a:buChar char="q"/>
            </a:pPr>
            <a:r>
              <a:rPr lang="pt-BR" sz="1850" dirty="0"/>
              <a:t>A mobilização tem sido muito problemática, pois </a:t>
            </a:r>
            <a:r>
              <a:rPr lang="pt-BR" sz="1850" b="1" dirty="0"/>
              <a:t>grande parte dos trabalhadores votaram e ainda defendem o governo Bolsonaro</a:t>
            </a:r>
            <a:r>
              <a:rPr lang="pt-BR" sz="1850" dirty="0"/>
              <a:t>.</a:t>
            </a:r>
          </a:p>
        </p:txBody>
      </p:sp>
    </p:spTree>
    <p:extLst>
      <p:ext uri="{BB962C8B-B14F-4D97-AF65-F5344CB8AC3E}">
        <p14:creationId xmlns:p14="http://schemas.microsoft.com/office/powerpoint/2010/main" val="223621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Eletricitários:</a:t>
            </a:r>
            <a:br>
              <a:rPr lang="pt-BR" dirty="0"/>
            </a:br>
            <a:br>
              <a:rPr lang="pt-BR" dirty="0"/>
            </a:br>
            <a:r>
              <a:rPr lang="pt-BR" dirty="0"/>
              <a:t>Negociações</a:t>
            </a:r>
          </a:p>
        </p:txBody>
      </p:sp>
      <p:sp>
        <p:nvSpPr>
          <p:cNvPr id="3" name="Espaço Reservado para Conteúdo 2"/>
          <p:cNvSpPr>
            <a:spLocks noGrp="1"/>
          </p:cNvSpPr>
          <p:nvPr>
            <p:ph idx="1"/>
          </p:nvPr>
        </p:nvSpPr>
        <p:spPr/>
        <p:txBody>
          <a:bodyPr>
            <a:normAutofit/>
          </a:bodyPr>
          <a:lstStyle/>
          <a:p>
            <a:pPr marL="292608" lvl="1" indent="0">
              <a:buNone/>
            </a:pPr>
            <a:endParaRPr lang="pt-BR" sz="2400" dirty="0"/>
          </a:p>
        </p:txBody>
      </p:sp>
      <p:sp>
        <p:nvSpPr>
          <p:cNvPr id="4" name="Espaço Reservado para Texto 3"/>
          <p:cNvSpPr>
            <a:spLocks noGrp="1"/>
          </p:cNvSpPr>
          <p:nvPr>
            <p:ph type="body" sz="half" idx="2"/>
          </p:nvPr>
        </p:nvSpPr>
        <p:spPr/>
        <p:txBody>
          <a:bodyPr anchor="b"/>
          <a:lstStyle/>
          <a:p>
            <a:r>
              <a:rPr lang="pt-BR" dirty="0"/>
              <a:t>Dados do Mercado de Trabalho</a:t>
            </a:r>
          </a:p>
        </p:txBody>
      </p:sp>
    </p:spTree>
    <p:extLst>
      <p:ext uri="{BB962C8B-B14F-4D97-AF65-F5344CB8AC3E}">
        <p14:creationId xmlns:p14="http://schemas.microsoft.com/office/powerpoint/2010/main" val="2909609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59559" y="2216394"/>
            <a:ext cx="11694912" cy="3862319"/>
          </a:xfrm>
          <a:prstGeom prst="rect">
            <a:avLst/>
          </a:prstGeom>
        </p:spPr>
      </p:pic>
      <p:sp>
        <p:nvSpPr>
          <p:cNvPr id="5" name="Título 1"/>
          <p:cNvSpPr>
            <a:spLocks noGrp="1"/>
          </p:cNvSpPr>
          <p:nvPr>
            <p:ph type="title"/>
          </p:nvPr>
        </p:nvSpPr>
        <p:spPr>
          <a:xfrm>
            <a:off x="781051" y="68580"/>
            <a:ext cx="10458449" cy="1649730"/>
          </a:xfrm>
        </p:spPr>
        <p:txBody>
          <a:bodyPr vert="horz" lIns="91440" tIns="45720" rIns="91440" bIns="45720" rtlCol="0" anchor="b">
            <a:noAutofit/>
          </a:bodyPr>
          <a:lstStyle/>
          <a:p>
            <a:br>
              <a:rPr lang="pt-BR" sz="3600" b="1" dirty="0"/>
            </a:br>
            <a:r>
              <a:rPr lang="pt-BR" sz="3600" b="1" dirty="0"/>
              <a:t>Instrumentos registrados no Mediador, por data-base, segundo nível de abrangência e tipo de instrumento: </a:t>
            </a:r>
            <a:br>
              <a:rPr lang="pt-BR" sz="3600" b="1" dirty="0"/>
            </a:br>
            <a:r>
              <a:rPr lang="pt-BR" sz="3600" b="1" dirty="0"/>
              <a:t>Brasil, janeiro a agosto de 2019</a:t>
            </a:r>
          </a:p>
        </p:txBody>
      </p:sp>
      <p:sp>
        <p:nvSpPr>
          <p:cNvPr id="6" name="CaixaDeTexto 5"/>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a:t>
            </a:r>
          </a:p>
        </p:txBody>
      </p:sp>
    </p:spTree>
    <p:extLst>
      <p:ext uri="{BB962C8B-B14F-4D97-AF65-F5344CB8AC3E}">
        <p14:creationId xmlns:p14="http://schemas.microsoft.com/office/powerpoint/2010/main" val="899912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781051" y="68580"/>
            <a:ext cx="10458449" cy="1649730"/>
          </a:xfrm>
        </p:spPr>
        <p:txBody>
          <a:bodyPr vert="horz" lIns="91440" tIns="45720" rIns="91440" bIns="45720" rtlCol="0" anchor="b">
            <a:noAutofit/>
          </a:bodyPr>
          <a:lstStyle/>
          <a:p>
            <a:r>
              <a:rPr lang="pt-BR" sz="3600" b="1" dirty="0"/>
              <a:t>Distribuição dos reajustes salariais e variação real média e mediana dos reajustes, em comparação com o INPC-IBGE, segundo data-base: Brasil, janeiro a agosto de 2019</a:t>
            </a:r>
          </a:p>
        </p:txBody>
      </p:sp>
      <p:pic>
        <p:nvPicPr>
          <p:cNvPr id="3" name="Imagem 2"/>
          <p:cNvPicPr>
            <a:picLocks noChangeAspect="1"/>
          </p:cNvPicPr>
          <p:nvPr/>
        </p:nvPicPr>
        <p:blipFill>
          <a:blip r:embed="rId2"/>
          <a:stretch>
            <a:fillRect/>
          </a:stretch>
        </p:blipFill>
        <p:spPr>
          <a:xfrm>
            <a:off x="735331" y="1920240"/>
            <a:ext cx="10625278" cy="4183380"/>
          </a:xfrm>
          <a:prstGeom prst="rect">
            <a:avLst/>
          </a:prstGeom>
        </p:spPr>
      </p:pic>
      <p:sp>
        <p:nvSpPr>
          <p:cNvPr id="6" name="CaixaDeTexto 5"/>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a:t>
            </a:r>
          </a:p>
        </p:txBody>
      </p:sp>
    </p:spTree>
    <p:extLst>
      <p:ext uri="{BB962C8B-B14F-4D97-AF65-F5344CB8AC3E}">
        <p14:creationId xmlns:p14="http://schemas.microsoft.com/office/powerpoint/2010/main" val="1894982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781051" y="68580"/>
            <a:ext cx="10458449" cy="1649730"/>
          </a:xfrm>
        </p:spPr>
        <p:txBody>
          <a:bodyPr vert="horz" lIns="91440" tIns="45720" rIns="91440" bIns="45720" rtlCol="0" anchor="b">
            <a:noAutofit/>
          </a:bodyPr>
          <a:lstStyle/>
          <a:p>
            <a:r>
              <a:rPr lang="pt-BR" sz="3600" b="1" dirty="0"/>
              <a:t>Distribuição dos reajustes salariais em comparação com o INPC-IBGE, segundo data-base: Eletricitários e Todas as categorias - janeiro a agosto de 2019</a:t>
            </a:r>
          </a:p>
        </p:txBody>
      </p:sp>
      <p:pic>
        <p:nvPicPr>
          <p:cNvPr id="6" name="Imagem 5"/>
          <p:cNvPicPr/>
          <p:nvPr/>
        </p:nvPicPr>
        <p:blipFill rotWithShape="1">
          <a:blip r:embed="rId2"/>
          <a:srcRect l="58458" t="16172" r="10474"/>
          <a:stretch/>
        </p:blipFill>
        <p:spPr bwMode="auto">
          <a:xfrm>
            <a:off x="6660106" y="2402006"/>
            <a:ext cx="4405131" cy="3684895"/>
          </a:xfrm>
          <a:prstGeom prst="rect">
            <a:avLst/>
          </a:prstGeom>
          <a:ln>
            <a:noFill/>
          </a:ln>
          <a:extLst>
            <a:ext uri="{53640926-AAD7-44D8-BBD7-CCE9431645EC}">
              <a14:shadowObscured xmlns:a14="http://schemas.microsoft.com/office/drawing/2010/main"/>
            </a:ext>
          </a:extLst>
        </p:spPr>
      </p:pic>
      <p:pic>
        <p:nvPicPr>
          <p:cNvPr id="7" name="Imagem 6"/>
          <p:cNvPicPr/>
          <p:nvPr/>
        </p:nvPicPr>
        <p:blipFill rotWithShape="1">
          <a:blip r:embed="rId3">
            <a:extLst>
              <a:ext uri="{28A0092B-C50C-407E-A947-70E740481C1C}">
                <a14:useLocalDpi xmlns:a14="http://schemas.microsoft.com/office/drawing/2010/main" val="0"/>
              </a:ext>
            </a:extLst>
          </a:blip>
          <a:srcRect t="9753" r="31972"/>
          <a:stretch/>
        </p:blipFill>
        <p:spPr bwMode="auto">
          <a:xfrm>
            <a:off x="968990" y="2402006"/>
            <a:ext cx="4749422" cy="3384645"/>
          </a:xfrm>
          <a:prstGeom prst="rect">
            <a:avLst/>
          </a:prstGeom>
          <a:noFill/>
          <a:ln>
            <a:noFill/>
          </a:ln>
          <a:extLst>
            <a:ext uri="{53640926-AAD7-44D8-BBD7-CCE9431645EC}">
              <a14:shadowObscured xmlns:a14="http://schemas.microsoft.com/office/drawing/2010/main"/>
            </a:ext>
          </a:extLst>
        </p:spPr>
      </p:pic>
      <p:pic>
        <p:nvPicPr>
          <p:cNvPr id="8" name="Imagem 7"/>
          <p:cNvPicPr/>
          <p:nvPr/>
        </p:nvPicPr>
        <p:blipFill rotWithShape="1">
          <a:blip r:embed="rId2"/>
          <a:srcRect l="31471" t="10362" r="30134" b="83065"/>
          <a:stretch/>
        </p:blipFill>
        <p:spPr bwMode="auto">
          <a:xfrm>
            <a:off x="4345622" y="5952241"/>
            <a:ext cx="3329305" cy="354330"/>
          </a:xfrm>
          <a:prstGeom prst="rect">
            <a:avLst/>
          </a:prstGeom>
          <a:ln>
            <a:noFill/>
          </a:ln>
          <a:extLst>
            <a:ext uri="{53640926-AAD7-44D8-BBD7-CCE9431645EC}">
              <a14:shadowObscured xmlns:a14="http://schemas.microsoft.com/office/drawing/2010/main"/>
            </a:ext>
          </a:extLst>
        </p:spPr>
      </p:pic>
      <p:sp>
        <p:nvSpPr>
          <p:cNvPr id="9" name="Retângulo 8"/>
          <p:cNvSpPr/>
          <p:nvPr/>
        </p:nvSpPr>
        <p:spPr>
          <a:xfrm>
            <a:off x="2780630" y="1875492"/>
            <a:ext cx="1354025" cy="369332"/>
          </a:xfrm>
          <a:prstGeom prst="rect">
            <a:avLst/>
          </a:prstGeom>
        </p:spPr>
        <p:txBody>
          <a:bodyPr wrap="none">
            <a:spAutoFit/>
          </a:bodyPr>
          <a:lstStyle/>
          <a:p>
            <a:r>
              <a:rPr lang="pt-BR" dirty="0"/>
              <a:t>Eletricitários</a:t>
            </a:r>
          </a:p>
        </p:txBody>
      </p:sp>
      <p:sp>
        <p:nvSpPr>
          <p:cNvPr id="10" name="Retângulo 9"/>
          <p:cNvSpPr/>
          <p:nvPr/>
        </p:nvSpPr>
        <p:spPr>
          <a:xfrm>
            <a:off x="8024884" y="1875492"/>
            <a:ext cx="2144202" cy="369332"/>
          </a:xfrm>
          <a:prstGeom prst="rect">
            <a:avLst/>
          </a:prstGeom>
        </p:spPr>
        <p:txBody>
          <a:bodyPr wrap="square">
            <a:spAutoFit/>
          </a:bodyPr>
          <a:lstStyle/>
          <a:p>
            <a:r>
              <a:rPr lang="pt-BR" dirty="0"/>
              <a:t>Todas as categorias</a:t>
            </a:r>
          </a:p>
        </p:txBody>
      </p:sp>
      <p:sp>
        <p:nvSpPr>
          <p:cNvPr id="11" name="CaixaDeTexto 10"/>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a:t>
            </a:r>
          </a:p>
        </p:txBody>
      </p:sp>
    </p:spTree>
    <p:extLst>
      <p:ext uri="{BB962C8B-B14F-4D97-AF65-F5344CB8AC3E}">
        <p14:creationId xmlns:p14="http://schemas.microsoft.com/office/powerpoint/2010/main" val="1168589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pt-BR" sz="5400" dirty="0"/>
              <a:t>Obrigado!</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232" y="222185"/>
            <a:ext cx="3960000" cy="812515"/>
          </a:xfrm>
          <a:prstGeom prst="rect">
            <a:avLst/>
          </a:prstGeom>
        </p:spPr>
      </p:pic>
      <p:sp>
        <p:nvSpPr>
          <p:cNvPr id="5" name="CaixaDeTexto 4"/>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a:t>
            </a:r>
          </a:p>
        </p:txBody>
      </p:sp>
      <p:sp>
        <p:nvSpPr>
          <p:cNvPr id="6" name="Retângulo 5"/>
          <p:cNvSpPr/>
          <p:nvPr/>
        </p:nvSpPr>
        <p:spPr>
          <a:xfrm>
            <a:off x="1097280" y="5632223"/>
            <a:ext cx="4243417" cy="461665"/>
          </a:xfrm>
          <a:prstGeom prst="rect">
            <a:avLst/>
          </a:prstGeom>
        </p:spPr>
        <p:txBody>
          <a:bodyPr wrap="square">
            <a:spAutoFit/>
          </a:bodyPr>
          <a:lstStyle/>
          <a:p>
            <a:r>
              <a:rPr lang="pt-BR" sz="2400" b="1" dirty="0">
                <a:solidFill>
                  <a:srgbClr val="002060"/>
                </a:solidFill>
              </a:rPr>
              <a:t>errj@dieese.org.br</a:t>
            </a:r>
          </a:p>
        </p:txBody>
      </p:sp>
      <p:sp>
        <p:nvSpPr>
          <p:cNvPr id="7" name="Retângulo 6"/>
          <p:cNvSpPr/>
          <p:nvPr/>
        </p:nvSpPr>
        <p:spPr>
          <a:xfrm>
            <a:off x="1097280" y="5187644"/>
            <a:ext cx="2729530" cy="523220"/>
          </a:xfrm>
          <a:prstGeom prst="rect">
            <a:avLst/>
          </a:prstGeom>
        </p:spPr>
        <p:txBody>
          <a:bodyPr wrap="none">
            <a:spAutoFit/>
          </a:bodyPr>
          <a:lstStyle/>
          <a:p>
            <a:r>
              <a:rPr lang="pt-BR" sz="2800" dirty="0"/>
              <a:t>Fernando Benfica</a:t>
            </a:r>
          </a:p>
        </p:txBody>
      </p:sp>
    </p:spTree>
    <p:extLst>
      <p:ext uri="{BB962C8B-B14F-4D97-AF65-F5344CB8AC3E}">
        <p14:creationId xmlns:p14="http://schemas.microsoft.com/office/powerpoint/2010/main" val="277970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1020000" y="0"/>
            <a:ext cx="10152000" cy="6328182"/>
          </a:xfrm>
          <a:prstGeom prst="rect">
            <a:avLst/>
          </a:prstGeom>
        </p:spPr>
      </p:pic>
      <p:sp>
        <p:nvSpPr>
          <p:cNvPr id="4" name="CaixaDeTexto 3"/>
          <p:cNvSpPr txBox="1"/>
          <p:nvPr/>
        </p:nvSpPr>
        <p:spPr>
          <a:xfrm>
            <a:off x="0" y="6550223"/>
            <a:ext cx="5343181" cy="307777"/>
          </a:xfrm>
          <a:prstGeom prst="rect">
            <a:avLst/>
          </a:prstGeom>
          <a:noFill/>
        </p:spPr>
        <p:txBody>
          <a:bodyPr wrap="square" rtlCol="0">
            <a:spAutoFit/>
          </a:bodyPr>
          <a:lstStyle/>
          <a:p>
            <a:r>
              <a:rPr lang="pt-BR" sz="1400" dirty="0">
                <a:solidFill>
                  <a:schemeClr val="bg1"/>
                </a:solidFill>
              </a:rPr>
              <a:t>Fonte: DIEESE. SAS-DIEESE – Sistema de Acompanhamento de Salários</a:t>
            </a:r>
          </a:p>
        </p:txBody>
      </p:sp>
      <p:sp>
        <p:nvSpPr>
          <p:cNvPr id="5" name="CaixaDeTexto 4"/>
          <p:cNvSpPr txBox="1"/>
          <p:nvPr/>
        </p:nvSpPr>
        <p:spPr>
          <a:xfrm>
            <a:off x="11619914" y="1859340"/>
            <a:ext cx="337624" cy="3139321"/>
          </a:xfrm>
          <a:prstGeom prst="rect">
            <a:avLst/>
          </a:prstGeom>
          <a:noFill/>
        </p:spPr>
        <p:txBody>
          <a:bodyPr wrap="square" rtlCol="0">
            <a:spAutoFit/>
          </a:bodyPr>
          <a:lstStyle/>
          <a:p>
            <a:pPr algn="ctr"/>
            <a:r>
              <a:rPr lang="pt-BR" dirty="0"/>
              <a:t>PAINEL</a:t>
            </a:r>
          </a:p>
          <a:p>
            <a:pPr algn="ctr"/>
            <a:endParaRPr lang="pt-BR" dirty="0"/>
          </a:p>
          <a:p>
            <a:pPr algn="ctr"/>
            <a:r>
              <a:rPr lang="pt-BR" dirty="0"/>
              <a:t>SAIS</a:t>
            </a:r>
          </a:p>
        </p:txBody>
      </p:sp>
    </p:spTree>
    <p:extLst>
      <p:ext uri="{BB962C8B-B14F-4D97-AF65-F5344CB8AC3E}">
        <p14:creationId xmlns:p14="http://schemas.microsoft.com/office/powerpoint/2010/main" val="80093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1619914" y="1859340"/>
            <a:ext cx="337624" cy="3139321"/>
          </a:xfrm>
          <a:prstGeom prst="rect">
            <a:avLst/>
          </a:prstGeom>
          <a:noFill/>
        </p:spPr>
        <p:txBody>
          <a:bodyPr wrap="square" rtlCol="0">
            <a:spAutoFit/>
          </a:bodyPr>
          <a:lstStyle/>
          <a:p>
            <a:pPr algn="ctr"/>
            <a:r>
              <a:rPr lang="pt-BR" dirty="0"/>
              <a:t>PAINEL</a:t>
            </a:r>
          </a:p>
          <a:p>
            <a:pPr algn="ctr"/>
            <a:endParaRPr lang="pt-BR" dirty="0"/>
          </a:p>
          <a:p>
            <a:pPr algn="ctr"/>
            <a:r>
              <a:rPr lang="pt-BR" dirty="0"/>
              <a:t>SAIS</a:t>
            </a:r>
          </a:p>
        </p:txBody>
      </p:sp>
      <p:pic>
        <p:nvPicPr>
          <p:cNvPr id="6" name="Imagem 5"/>
          <p:cNvPicPr>
            <a:picLocks noChangeAspect="1"/>
          </p:cNvPicPr>
          <p:nvPr/>
        </p:nvPicPr>
        <p:blipFill>
          <a:blip r:embed="rId3"/>
          <a:stretch>
            <a:fillRect/>
          </a:stretch>
        </p:blipFill>
        <p:spPr>
          <a:xfrm>
            <a:off x="1036232" y="0"/>
            <a:ext cx="10119536" cy="6300000"/>
          </a:xfrm>
          <a:prstGeom prst="rect">
            <a:avLst/>
          </a:prstGeom>
        </p:spPr>
      </p:pic>
      <p:sp>
        <p:nvSpPr>
          <p:cNvPr id="7" name="CaixaDeTexto 6"/>
          <p:cNvSpPr txBox="1"/>
          <p:nvPr/>
        </p:nvSpPr>
        <p:spPr>
          <a:xfrm>
            <a:off x="-11430" y="6550223"/>
            <a:ext cx="5343181" cy="307777"/>
          </a:xfrm>
          <a:prstGeom prst="rect">
            <a:avLst/>
          </a:prstGeom>
          <a:noFill/>
        </p:spPr>
        <p:txBody>
          <a:bodyPr wrap="square" rtlCol="0">
            <a:spAutoFit/>
          </a:bodyPr>
          <a:lstStyle/>
          <a:p>
            <a:r>
              <a:rPr lang="pt-BR" sz="1400" dirty="0">
                <a:solidFill>
                  <a:schemeClr val="bg1"/>
                </a:solidFill>
              </a:rPr>
              <a:t>Fonte: DIEESE e IBGE</a:t>
            </a:r>
          </a:p>
        </p:txBody>
      </p:sp>
    </p:spTree>
    <p:extLst>
      <p:ext uri="{BB962C8B-B14F-4D97-AF65-F5344CB8AC3E}">
        <p14:creationId xmlns:p14="http://schemas.microsoft.com/office/powerpoint/2010/main" val="233093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Análise dos Reajustes Salariais</a:t>
            </a:r>
          </a:p>
        </p:txBody>
      </p:sp>
      <p:sp>
        <p:nvSpPr>
          <p:cNvPr id="3" name="Espaço Reservado para Conteúdo 2"/>
          <p:cNvSpPr>
            <a:spLocks noGrp="1"/>
          </p:cNvSpPr>
          <p:nvPr>
            <p:ph idx="1"/>
          </p:nvPr>
        </p:nvSpPr>
        <p:spPr/>
        <p:txBody>
          <a:bodyPr>
            <a:normAutofit/>
          </a:bodyPr>
          <a:lstStyle/>
          <a:p>
            <a:pPr marL="292608" lvl="1" indent="0">
              <a:buNone/>
            </a:pPr>
            <a:r>
              <a:rPr lang="pt-BR" sz="2400" dirty="0"/>
              <a:t>Painel Mediador</a:t>
            </a:r>
          </a:p>
          <a:p>
            <a:pPr marL="292608" lvl="1" indent="0">
              <a:buNone/>
            </a:pPr>
            <a:r>
              <a:rPr lang="pt-BR" sz="2400" dirty="0"/>
              <a:t>Jan/18 - Out/19</a:t>
            </a:r>
          </a:p>
          <a:p>
            <a:pPr marL="749808" lvl="1" indent="-457200">
              <a:buFont typeface="+mj-lt"/>
              <a:buAutoNum type="arabicPeriod"/>
            </a:pPr>
            <a:endParaRPr lang="pt-BR" sz="2400" dirty="0"/>
          </a:p>
          <a:p>
            <a:pPr marL="749808" lvl="1" indent="-457200">
              <a:buAutoNum type="arabicParenR"/>
            </a:pPr>
            <a:r>
              <a:rPr lang="pt-BR" sz="2400" dirty="0"/>
              <a:t>Tendência de melhora no primeiro semestre de 2018</a:t>
            </a:r>
          </a:p>
          <a:p>
            <a:pPr marL="749808" lvl="1" indent="-457200">
              <a:buAutoNum type="arabicParenR"/>
            </a:pPr>
            <a:r>
              <a:rPr lang="pt-BR" sz="2400" dirty="0"/>
              <a:t>Alta dos preços em junho, decorrentes da paralisação dos caminhoneiros, afetam a negociação do segundo semestre de 2018.</a:t>
            </a:r>
          </a:p>
          <a:p>
            <a:pPr marL="749808" lvl="1" indent="-457200">
              <a:buAutoNum type="arabicParenR"/>
            </a:pPr>
            <a:r>
              <a:rPr lang="pt-BR" sz="2400" dirty="0"/>
              <a:t>Em </a:t>
            </a:r>
            <a:r>
              <a:rPr lang="pt-BR" sz="2400" dirty="0" err="1"/>
              <a:t>jan</a:t>
            </a:r>
            <a:r>
              <a:rPr lang="pt-BR" sz="2400" dirty="0"/>
              <a:t>/19, inicia-se nova tendência de piora dos reajustes, cujo pior momento foi maio.</a:t>
            </a:r>
          </a:p>
          <a:p>
            <a:pPr marL="749808" lvl="1" indent="-457200">
              <a:buAutoNum type="arabicParenR"/>
            </a:pPr>
            <a:r>
              <a:rPr lang="pt-BR" sz="2400" dirty="0"/>
              <a:t>Depois de </a:t>
            </a:r>
            <a:r>
              <a:rPr lang="pt-BR" sz="2400" dirty="0" err="1"/>
              <a:t>mai</a:t>
            </a:r>
            <a:r>
              <a:rPr lang="pt-BR" sz="2400" dirty="0"/>
              <a:t>/19, melhora gradual das negociações sem, no entanto, apontar uma tendência de manutenção da melhora.</a:t>
            </a:r>
          </a:p>
          <a:p>
            <a:pPr marL="749808" lvl="1" indent="-457200">
              <a:buAutoNum type="arabicParenR"/>
            </a:pPr>
            <a:endParaRPr lang="pt-BR" sz="2400" dirty="0"/>
          </a:p>
          <a:p>
            <a:pPr marL="749808" lvl="1" indent="-457200">
              <a:buFont typeface="+mj-lt"/>
              <a:buAutoNum type="arabicPeriod"/>
            </a:pPr>
            <a:endParaRPr lang="pt-BR" sz="2400" dirty="0"/>
          </a:p>
          <a:p>
            <a:pPr marL="292608" lvl="1" indent="0">
              <a:buNone/>
            </a:pPr>
            <a:endParaRPr lang="pt-BR" sz="2400" dirty="0"/>
          </a:p>
        </p:txBody>
      </p:sp>
      <p:sp>
        <p:nvSpPr>
          <p:cNvPr id="5" name="Espaço Reservado para Texto 4"/>
          <p:cNvSpPr>
            <a:spLocks noGrp="1"/>
          </p:cNvSpPr>
          <p:nvPr>
            <p:ph type="body" sz="half" idx="2"/>
          </p:nvPr>
        </p:nvSpPr>
        <p:spPr/>
        <p:txBody>
          <a:bodyPr anchor="b">
            <a:normAutofit/>
          </a:bodyPr>
          <a:lstStyle/>
          <a:p>
            <a:r>
              <a:rPr lang="pt-BR" sz="2400" dirty="0"/>
              <a:t>Mediador (2018-2019)</a:t>
            </a:r>
          </a:p>
        </p:txBody>
      </p:sp>
    </p:spTree>
    <p:extLst>
      <p:ext uri="{BB962C8B-B14F-4D97-AF65-F5344CB8AC3E}">
        <p14:creationId xmlns:p14="http://schemas.microsoft.com/office/powerpoint/2010/main" val="232221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a:t>
            </a:r>
          </a:p>
        </p:txBody>
      </p:sp>
      <p:sp>
        <p:nvSpPr>
          <p:cNvPr id="2" name="CaixaDeTexto 1"/>
          <p:cNvSpPr txBox="1"/>
          <p:nvPr/>
        </p:nvSpPr>
        <p:spPr>
          <a:xfrm>
            <a:off x="11619914" y="1305342"/>
            <a:ext cx="337624" cy="4247317"/>
          </a:xfrm>
          <a:prstGeom prst="rect">
            <a:avLst/>
          </a:prstGeom>
          <a:noFill/>
        </p:spPr>
        <p:txBody>
          <a:bodyPr wrap="square" rtlCol="0">
            <a:spAutoFit/>
          </a:bodyPr>
          <a:lstStyle/>
          <a:p>
            <a:pPr algn="ctr"/>
            <a:r>
              <a:rPr lang="pt-BR" dirty="0"/>
              <a:t>PAINEL</a:t>
            </a:r>
          </a:p>
          <a:p>
            <a:pPr algn="ctr"/>
            <a:endParaRPr lang="pt-BR" dirty="0"/>
          </a:p>
          <a:p>
            <a:pPr algn="ctr"/>
            <a:r>
              <a:rPr lang="pt-BR" dirty="0"/>
              <a:t>MEDIADOR</a:t>
            </a:r>
          </a:p>
        </p:txBody>
      </p:sp>
      <p:pic>
        <p:nvPicPr>
          <p:cNvPr id="4" name="Imagem 3"/>
          <p:cNvPicPr>
            <a:picLocks noChangeAspect="1"/>
          </p:cNvPicPr>
          <p:nvPr/>
        </p:nvPicPr>
        <p:blipFill>
          <a:blip r:embed="rId3"/>
          <a:stretch>
            <a:fillRect/>
          </a:stretch>
        </p:blipFill>
        <p:spPr>
          <a:xfrm>
            <a:off x="1036232" y="0"/>
            <a:ext cx="10119536" cy="6300000"/>
          </a:xfrm>
          <a:prstGeom prst="rect">
            <a:avLst/>
          </a:prstGeom>
        </p:spPr>
      </p:pic>
    </p:spTree>
    <p:extLst>
      <p:ext uri="{BB962C8B-B14F-4D97-AF65-F5344CB8AC3E}">
        <p14:creationId xmlns:p14="http://schemas.microsoft.com/office/powerpoint/2010/main" val="103018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0" y="6334780"/>
            <a:ext cx="5343181" cy="523220"/>
          </a:xfrm>
          <a:prstGeom prst="rect">
            <a:avLst/>
          </a:prstGeom>
          <a:noFill/>
        </p:spPr>
        <p:txBody>
          <a:bodyPr wrap="square" rtlCol="0">
            <a:spAutoFit/>
          </a:bodyPr>
          <a:lstStyle/>
          <a:p>
            <a:r>
              <a:rPr lang="pt-BR" sz="1400" dirty="0">
                <a:solidFill>
                  <a:schemeClr val="bg1"/>
                </a:solidFill>
              </a:rPr>
              <a:t>Fonte: Ministério da Economia, Mediador.</a:t>
            </a:r>
          </a:p>
          <a:p>
            <a:r>
              <a:rPr lang="pt-BR" sz="1400" dirty="0">
                <a:solidFill>
                  <a:schemeClr val="bg1"/>
                </a:solidFill>
              </a:rPr>
              <a:t>Elaboração: DIEESE</a:t>
            </a:r>
          </a:p>
        </p:txBody>
      </p:sp>
      <p:sp>
        <p:nvSpPr>
          <p:cNvPr id="4" name="CaixaDeTexto 3"/>
          <p:cNvSpPr txBox="1"/>
          <p:nvPr/>
        </p:nvSpPr>
        <p:spPr>
          <a:xfrm>
            <a:off x="11619914" y="1305342"/>
            <a:ext cx="337624" cy="4247317"/>
          </a:xfrm>
          <a:prstGeom prst="rect">
            <a:avLst/>
          </a:prstGeom>
          <a:noFill/>
        </p:spPr>
        <p:txBody>
          <a:bodyPr wrap="square" rtlCol="0">
            <a:spAutoFit/>
          </a:bodyPr>
          <a:lstStyle/>
          <a:p>
            <a:pPr algn="ctr"/>
            <a:r>
              <a:rPr lang="pt-BR" dirty="0"/>
              <a:t>PAINEL</a:t>
            </a:r>
          </a:p>
          <a:p>
            <a:pPr algn="ctr"/>
            <a:endParaRPr lang="pt-BR" dirty="0"/>
          </a:p>
          <a:p>
            <a:pPr algn="ctr"/>
            <a:r>
              <a:rPr lang="pt-BR" dirty="0"/>
              <a:t>MEDIADOR</a:t>
            </a:r>
          </a:p>
        </p:txBody>
      </p:sp>
      <p:pic>
        <p:nvPicPr>
          <p:cNvPr id="10" name="Imagem 9"/>
          <p:cNvPicPr>
            <a:picLocks noChangeAspect="1"/>
          </p:cNvPicPr>
          <p:nvPr/>
        </p:nvPicPr>
        <p:blipFill>
          <a:blip r:embed="rId3"/>
          <a:stretch>
            <a:fillRect/>
          </a:stretch>
        </p:blipFill>
        <p:spPr>
          <a:xfrm>
            <a:off x="1036232" y="0"/>
            <a:ext cx="10119536" cy="6300000"/>
          </a:xfrm>
          <a:prstGeom prst="rect">
            <a:avLst/>
          </a:prstGeom>
        </p:spPr>
      </p:pic>
    </p:spTree>
    <p:extLst>
      <p:ext uri="{BB962C8B-B14F-4D97-AF65-F5344CB8AC3E}">
        <p14:creationId xmlns:p14="http://schemas.microsoft.com/office/powerpoint/2010/main" val="244881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Greves</a:t>
            </a:r>
            <a:br>
              <a:rPr lang="pt-BR" dirty="0"/>
            </a:br>
            <a:r>
              <a:rPr lang="pt-BR" dirty="0"/>
              <a:t>SAG-DIEESE</a:t>
            </a:r>
          </a:p>
        </p:txBody>
      </p:sp>
      <p:sp>
        <p:nvSpPr>
          <p:cNvPr id="3" name="Espaço Reservado para Conteúdo 2"/>
          <p:cNvSpPr>
            <a:spLocks noGrp="1"/>
          </p:cNvSpPr>
          <p:nvPr>
            <p:ph idx="1"/>
          </p:nvPr>
        </p:nvSpPr>
        <p:spPr/>
        <p:txBody>
          <a:bodyPr>
            <a:normAutofit fontScale="92500" lnSpcReduction="20000"/>
          </a:bodyPr>
          <a:lstStyle/>
          <a:p>
            <a:pPr marL="292608" lvl="1" indent="0">
              <a:buNone/>
            </a:pPr>
            <a:r>
              <a:rPr lang="pt-BR" sz="2400" dirty="0"/>
              <a:t>Quatro momentos, definidos segundo o caráter predominante das greves</a:t>
            </a:r>
          </a:p>
          <a:p>
            <a:pPr marL="635508" lvl="1" indent="-342900"/>
            <a:r>
              <a:rPr lang="pt-BR" sz="2400" dirty="0"/>
              <a:t>1983 a 1996 – propositivas</a:t>
            </a:r>
          </a:p>
          <a:p>
            <a:pPr marL="635508" lvl="1" indent="-342900"/>
            <a:r>
              <a:rPr lang="pt-BR" sz="2400" dirty="0"/>
              <a:t>1997 a 2002 – defensivas</a:t>
            </a:r>
          </a:p>
          <a:p>
            <a:pPr marL="635508" lvl="1" indent="-342900"/>
            <a:r>
              <a:rPr lang="pt-BR" sz="2400" dirty="0"/>
              <a:t>2002 a 2011 – propositivas</a:t>
            </a:r>
          </a:p>
          <a:p>
            <a:pPr marL="635508" lvl="1" indent="-342900"/>
            <a:r>
              <a:rPr lang="pt-BR" sz="2400" dirty="0"/>
              <a:t>2012 em diante – defensivas</a:t>
            </a:r>
          </a:p>
          <a:p>
            <a:pPr marL="292608" lvl="1" indent="0">
              <a:buNone/>
            </a:pPr>
            <a:endParaRPr lang="pt-BR" sz="2400" dirty="0"/>
          </a:p>
          <a:p>
            <a:pPr marL="292608" lvl="1" indent="0">
              <a:buNone/>
            </a:pPr>
            <a:endParaRPr lang="pt-BR" sz="2400" dirty="0"/>
          </a:p>
          <a:p>
            <a:pPr marL="292608" lvl="1" indent="0">
              <a:buNone/>
            </a:pPr>
            <a:r>
              <a:rPr lang="pt-BR" sz="2400" dirty="0"/>
              <a:t>Conjuntura recente:</a:t>
            </a:r>
          </a:p>
          <a:p>
            <a:pPr marL="635508" lvl="1" indent="-342900"/>
            <a:r>
              <a:rPr lang="pt-BR" sz="2400" dirty="0"/>
              <a:t>mais greves defensivas</a:t>
            </a:r>
          </a:p>
          <a:p>
            <a:pPr marL="635508" lvl="1" indent="-342900"/>
            <a:r>
              <a:rPr lang="pt-BR" sz="2400" dirty="0"/>
              <a:t>ascensão das greves do funcionalismo, especialmente municipal</a:t>
            </a:r>
            <a:endParaRPr lang="pt-BR" sz="2000" dirty="0"/>
          </a:p>
          <a:p>
            <a:pPr marL="635508" lvl="1" indent="-342900"/>
            <a:r>
              <a:rPr lang="pt-BR" sz="2400" dirty="0"/>
              <a:t>no setor privado, mais greves do setor de serviços, especialmente asseio e conservação, vigilantes e enfermeiros (em OS)</a:t>
            </a:r>
          </a:p>
          <a:p>
            <a:pPr marL="635508" lvl="1" indent="-342900"/>
            <a:r>
              <a:rPr lang="pt-BR" sz="2400" dirty="0"/>
              <a:t>ascensão das greves do nordeste</a:t>
            </a:r>
          </a:p>
          <a:p>
            <a:pPr marL="635508" lvl="1" indent="-342900">
              <a:buFont typeface="Wingdings" panose="05000000000000000000" pitchFamily="2" charset="2"/>
              <a:buChar char="§"/>
            </a:pPr>
            <a:endParaRPr lang="pt-BR" sz="2400" dirty="0"/>
          </a:p>
        </p:txBody>
      </p:sp>
      <p:sp>
        <p:nvSpPr>
          <p:cNvPr id="4" name="Espaço Reservado para Texto 3"/>
          <p:cNvSpPr>
            <a:spLocks noGrp="1"/>
          </p:cNvSpPr>
          <p:nvPr>
            <p:ph type="body" sz="half" idx="2"/>
          </p:nvPr>
        </p:nvSpPr>
        <p:spPr/>
        <p:txBody>
          <a:bodyPr anchor="b">
            <a:normAutofit/>
          </a:bodyPr>
          <a:lstStyle/>
          <a:p>
            <a:endParaRPr lang="pt-BR" sz="1800" dirty="0"/>
          </a:p>
        </p:txBody>
      </p:sp>
    </p:spTree>
    <p:extLst>
      <p:ext uri="{BB962C8B-B14F-4D97-AF65-F5344CB8AC3E}">
        <p14:creationId xmlns:p14="http://schemas.microsoft.com/office/powerpoint/2010/main" val="1598399969"/>
      </p:ext>
    </p:extLst>
  </p:cSld>
  <p:clrMapOvr>
    <a:masterClrMapping/>
  </p:clrMapOvr>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3824</TotalTime>
  <Words>3095</Words>
  <Application>Microsoft Office PowerPoint</Application>
  <PresentationFormat>Widescreen</PresentationFormat>
  <Paragraphs>609</Paragraphs>
  <Slides>37</Slides>
  <Notes>13</Notes>
  <HiddenSlides>6</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Retrospectiva</vt:lpstr>
      <vt:lpstr>Conjuntura das Negociações Coletivas</vt:lpstr>
      <vt:lpstr>Análise dos Reajustes Salariais</vt:lpstr>
      <vt:lpstr>Apresentação do PowerPoint</vt:lpstr>
      <vt:lpstr>Apresentação do PowerPoint</vt:lpstr>
      <vt:lpstr>Apresentação do PowerPoint</vt:lpstr>
      <vt:lpstr>Análise dos Reajustes Salariais</vt:lpstr>
      <vt:lpstr>Apresentação do PowerPoint</vt:lpstr>
      <vt:lpstr>Apresentação do PowerPoint</vt:lpstr>
      <vt:lpstr>Greves SAG-DIEESE</vt:lpstr>
      <vt:lpstr>Apresentação do PowerPoint</vt:lpstr>
      <vt:lpstr>Apresentação do PowerPoint</vt:lpstr>
      <vt:lpstr>Greves a partir de 2012</vt:lpstr>
      <vt:lpstr>Crise econômica e as greves</vt:lpstr>
      <vt:lpstr>Registro de instrumentos coletivos no Mediador</vt:lpstr>
      <vt:lpstr>Instrumentos registrados no Mediador, por ano de início da vigência</vt:lpstr>
      <vt:lpstr>Instrumentos registrados no Mediador, por ano de início da vigência</vt:lpstr>
      <vt:lpstr>Apresentação do PowerPoint</vt:lpstr>
      <vt:lpstr>Apresentação do PowerPoint</vt:lpstr>
      <vt:lpstr>Registros de instrumentos coletivos no Mediador (2018)</vt:lpstr>
      <vt:lpstr>Registros de instrumentos coletivos no Mediador (2019)</vt:lpstr>
      <vt:lpstr>Hipóteses</vt:lpstr>
      <vt:lpstr>Estatais</vt:lpstr>
      <vt:lpstr>Apresentação do PowerPoint</vt:lpstr>
      <vt:lpstr>Apresentação do PowerPoint</vt:lpstr>
      <vt:lpstr>Apresentação do PowerPoint</vt:lpstr>
      <vt:lpstr>Apresentação do PowerPoint</vt:lpstr>
      <vt:lpstr>Lucro Líquido de Empresas Estatais Federais  selecionadas 2002-2018 (em milhões de R$)</vt:lpstr>
      <vt:lpstr>Apresentação do PowerPoint</vt:lpstr>
      <vt:lpstr>Apresentação do PowerPoint</vt:lpstr>
      <vt:lpstr>Apresentação do PowerPoint</vt:lpstr>
      <vt:lpstr>Apresentação do PowerPoint</vt:lpstr>
      <vt:lpstr>Apresentação do PowerPoint</vt:lpstr>
      <vt:lpstr>Eletricitários:  Negociações</vt:lpstr>
      <vt:lpstr> Instrumentos registrados no Mediador, por data-base, segundo nível de abrangência e tipo de instrumento:  Brasil, janeiro a agosto de 2019</vt:lpstr>
      <vt:lpstr>Distribuição dos reajustes salariais e variação real média e mediana dos reajustes, em comparação com o INPC-IBGE, segundo data-base: Brasil, janeiro a agosto de 2019</vt:lpstr>
      <vt:lpstr>Distribuição dos reajustes salariais em comparação com o INPC-IBGE, segundo data-base: Eletricitários e Todas as categorias - janeiro a agosto de 2019</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Conjuntura das Negociações Coletivas</dc:title>
  <dc:creator>Luís R. Costa</dc:creator>
  <cp:lastModifiedBy>fernandolula0311@outlook.com.br</cp:lastModifiedBy>
  <cp:revision>314</cp:revision>
  <cp:lastPrinted>2017-11-24T19:28:04Z</cp:lastPrinted>
  <dcterms:created xsi:type="dcterms:W3CDTF">2017-11-21T14:10:59Z</dcterms:created>
  <dcterms:modified xsi:type="dcterms:W3CDTF">2020-01-23T21:56:15Z</dcterms:modified>
</cp:coreProperties>
</file>